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2" r:id="rId2"/>
    <p:sldId id="263" r:id="rId3"/>
    <p:sldId id="256" r:id="rId4"/>
    <p:sldId id="274" r:id="rId5"/>
    <p:sldId id="258" r:id="rId6"/>
    <p:sldId id="259" r:id="rId7"/>
    <p:sldId id="260" r:id="rId8"/>
    <p:sldId id="261" r:id="rId9"/>
    <p:sldId id="272" r:id="rId10"/>
    <p:sldId id="264" r:id="rId11"/>
    <p:sldId id="270" r:id="rId12"/>
    <p:sldId id="265" r:id="rId13"/>
    <p:sldId id="266" r:id="rId14"/>
    <p:sldId id="267" r:id="rId15"/>
    <p:sldId id="268" r:id="rId16"/>
    <p:sldId id="269" r:id="rId17"/>
    <p:sldId id="271" r:id="rId18"/>
    <p:sldId id="273" r:id="rId19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43" autoAdjust="0"/>
    <p:restoredTop sz="99845" autoAdjust="0"/>
  </p:normalViewPr>
  <p:slideViewPr>
    <p:cSldViewPr snapToGrid="0" snapToObjects="1">
      <p:cViewPr>
        <p:scale>
          <a:sx n="72" d="100"/>
          <a:sy n="72" d="100"/>
        </p:scale>
        <p:origin x="-2480" y="-1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A952D-E32E-684A-A5D8-C4964D316140}" type="datetimeFigureOut">
              <a:t>07/02/2017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826E5-F9D3-FF40-8F6A-CD8A5C4A092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045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mtClean="0"/>
              <a:t>EXPLORING SOME DATA VIZ TOOLS</a:t>
            </a:r>
          </a:p>
          <a:p>
            <a:pPr lvl="0">
              <a:spcBef>
                <a:spcPts val="0"/>
              </a:spcBef>
              <a:buNone/>
            </a:pPr>
            <a:r>
              <a:rPr lang="fr-FR" smtClean="0"/>
              <a:t>not exhaustive nor</a:t>
            </a:r>
            <a:r>
              <a:rPr lang="fr-FR" baseline="0" smtClean="0"/>
              <a:t> exact, qualitative</a:t>
            </a:r>
          </a:p>
          <a:p>
            <a:pPr lvl="0">
              <a:spcBef>
                <a:spcPts val="0"/>
              </a:spcBef>
              <a:buNone/>
            </a:pPr>
            <a:endParaRPr lang="fr-FR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D3 : steep learning curve, but </a:t>
            </a:r>
            <a:r>
              <a:rPr lang="fr-FR" baseline="0" smtClean="0">
                <a:sym typeface="Wingdings"/>
              </a:rPr>
              <a:t> for</a:t>
            </a:r>
            <a:r>
              <a:rPr lang="en-US" baseline="0" smtClean="0"/>
              <a:t> complex interactive</a:t>
            </a:r>
          </a:p>
          <a:p>
            <a:pPr lvl="0">
              <a:spcBef>
                <a:spcPts val="0"/>
              </a:spcBef>
              <a:buNone/>
            </a:pPr>
            <a:endParaRPr lang="en-US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CONSIDER:</a:t>
            </a:r>
          </a:p>
          <a:p>
            <a:r>
              <a:rPr lang="fr-FR" smtClean="0"/>
              <a:t>dynamic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data,</a:t>
            </a:r>
            <a:r>
              <a:rPr lang="fr-FR" baseline="0" smtClean="0"/>
              <a:t> 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performance :speed</a:t>
            </a:r>
          </a:p>
          <a:p>
            <a:endParaRPr lang="fr-FR" smtClean="0"/>
          </a:p>
          <a:p>
            <a:r>
              <a:rPr lang="de-DE" smtClean="0"/>
              <a:t>http://techslides.com/50-javascript-charting-and-graphics-libraries</a:t>
            </a:r>
            <a:endParaRPr lang="fr-FR" smtClean="0"/>
          </a:p>
          <a:p>
            <a:pPr lvl="0">
              <a:spcBef>
                <a:spcPts val="0"/>
              </a:spcBef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mtClean="0"/>
              <a:t>EXPLORING SOME DATA VIZ TOOLS</a:t>
            </a:r>
          </a:p>
          <a:p>
            <a:pPr lvl="0">
              <a:spcBef>
                <a:spcPts val="0"/>
              </a:spcBef>
              <a:buNone/>
            </a:pPr>
            <a:r>
              <a:rPr lang="fr-FR" smtClean="0"/>
              <a:t>not exhaustive nor</a:t>
            </a:r>
            <a:r>
              <a:rPr lang="fr-FR" baseline="0" smtClean="0"/>
              <a:t> exact, qualitative</a:t>
            </a:r>
          </a:p>
          <a:p>
            <a:pPr lvl="0">
              <a:spcBef>
                <a:spcPts val="0"/>
              </a:spcBef>
              <a:buNone/>
            </a:pPr>
            <a:endParaRPr lang="fr-FR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D3 : steep learning curve, but </a:t>
            </a:r>
            <a:r>
              <a:rPr lang="fr-FR" baseline="0" smtClean="0">
                <a:sym typeface="Wingdings"/>
              </a:rPr>
              <a:t> for</a:t>
            </a:r>
            <a:r>
              <a:rPr lang="en-US" baseline="0" smtClean="0"/>
              <a:t> complex interactive</a:t>
            </a:r>
          </a:p>
          <a:p>
            <a:pPr lvl="0">
              <a:spcBef>
                <a:spcPts val="0"/>
              </a:spcBef>
              <a:buNone/>
            </a:pPr>
            <a:endParaRPr lang="en-US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CONSIDER:</a:t>
            </a:r>
          </a:p>
          <a:p>
            <a:r>
              <a:rPr lang="fr-FR" smtClean="0"/>
              <a:t>dynamic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data,</a:t>
            </a:r>
            <a:r>
              <a:rPr lang="fr-FR" baseline="0" smtClean="0"/>
              <a:t> 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performance :speed</a:t>
            </a:r>
          </a:p>
          <a:p>
            <a:endParaRPr lang="fr-FR" smtClean="0"/>
          </a:p>
          <a:p>
            <a:r>
              <a:rPr lang="de-DE" smtClean="0"/>
              <a:t>http://techslides.com/50-javascript-charting-and-graphics-libraries</a:t>
            </a:r>
            <a:endParaRPr lang="fr-FR" smtClean="0"/>
          </a:p>
          <a:p>
            <a:pPr lvl="0">
              <a:spcBef>
                <a:spcPts val="0"/>
              </a:spcBef>
              <a:buNone/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07/02/2017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786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07/02/2017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490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07/02/2017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762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6350" y="2013800"/>
            <a:ext cx="2547900" cy="425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3304737" y="2013800"/>
            <a:ext cx="2547900" cy="425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5983124" y="2013800"/>
            <a:ext cx="2547900" cy="425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199" cy="1143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8074574" y="6285250"/>
            <a:ext cx="1069426" cy="566615"/>
          </a:xfrm>
        </p:spPr>
        <p:txBody>
          <a:bodyPr/>
          <a:lstStyle/>
          <a:p>
            <a:fld id="{1673C6B9-2F66-054A-AED7-C91DF087EF5F}" type="slidenum">
              <a:rPr lang="fr-FR" smtClean="0"/>
              <a:pPr/>
              <a:t>‹#›</a:t>
            </a:fld>
            <a:r>
              <a:rPr lang="fr-FR" smtClean="0"/>
              <a:t>/12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009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377952"/>
            <a:ext cx="8375904" cy="479213"/>
          </a:xfrm>
        </p:spPr>
        <p:txBody>
          <a:bodyPr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1551433"/>
            <a:ext cx="8375904" cy="4835527"/>
          </a:xfrm>
        </p:spPr>
        <p:txBody>
          <a:bodyPr/>
          <a:lstStyle>
            <a:lvl1pPr>
              <a:defRPr sz="1800" baseline="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tx2"/>
                </a:solidFill>
              </a:defRPr>
            </a:lvl2pPr>
            <a:lvl3pPr>
              <a:defRPr sz="1500">
                <a:solidFill>
                  <a:schemeClr val="tx2"/>
                </a:solidFill>
              </a:defRPr>
            </a:lvl3pPr>
            <a:lvl4pPr>
              <a:defRPr sz="1500">
                <a:solidFill>
                  <a:schemeClr val="tx2"/>
                </a:solidFill>
              </a:defRPr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4048" y="878163"/>
            <a:ext cx="8375904" cy="3243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67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07/02/2017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48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07/02/2017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22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07/02/2017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85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07/02/2017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49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07/02/2017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07/02/2017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95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07/02/2017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12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07/02/2017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31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914C8-230F-9B4B-92C1-6BAC066596F8}" type="datetimeFigureOut">
              <a:t>07/02/2017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60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idx="3"/>
          </p:nvPr>
        </p:nvSpPr>
        <p:spPr>
          <a:xfrm>
            <a:off x="156064" y="1988955"/>
            <a:ext cx="3970688" cy="4689751"/>
          </a:xfrm>
        </p:spPr>
        <p:txBody>
          <a:bodyPr/>
          <a:lstStyle/>
          <a:p>
            <a:pPr algn="ctr">
              <a:buNone/>
            </a:pPr>
            <a:r>
              <a:rPr lang="fr-FR" b="1" smtClean="0">
                <a:solidFill>
                  <a:srgbClr val="000000"/>
                </a:solidFill>
              </a:rPr>
              <a:t>SOFTWARES</a:t>
            </a:r>
            <a:endParaRPr lang="fr-FR" b="1">
              <a:solidFill>
                <a:srgbClr val="000000"/>
              </a:solidFill>
            </a:endParaRPr>
          </a:p>
        </p:txBody>
      </p:sp>
      <p:sp>
        <p:nvSpPr>
          <p:cNvPr id="10" name="Espace réservé du texte 4"/>
          <p:cNvSpPr>
            <a:spLocks noGrp="1"/>
          </p:cNvSpPr>
          <p:nvPr>
            <p:ph type="body" idx="3"/>
          </p:nvPr>
        </p:nvSpPr>
        <p:spPr>
          <a:xfrm>
            <a:off x="2952526" y="1988955"/>
            <a:ext cx="4912659" cy="4810583"/>
          </a:xfrm>
        </p:spPr>
        <p:txBody>
          <a:bodyPr/>
          <a:lstStyle/>
          <a:p>
            <a:pPr algn="ctr">
              <a:buNone/>
            </a:pPr>
            <a:r>
              <a:rPr lang="fr-FR" b="1" smtClean="0"/>
              <a:t>LIBRARIES</a:t>
            </a:r>
            <a:endParaRPr lang="fr-FR" b="1"/>
          </a:p>
        </p:txBody>
      </p:sp>
      <p:cxnSp>
        <p:nvCxnSpPr>
          <p:cNvPr id="7" name="Connecteur droit 6"/>
          <p:cNvCxnSpPr/>
          <p:nvPr/>
        </p:nvCxnSpPr>
        <p:spPr>
          <a:xfrm>
            <a:off x="2916340" y="1606179"/>
            <a:ext cx="0" cy="4837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V="1">
            <a:off x="313765" y="2874552"/>
            <a:ext cx="44823" cy="366968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13765" y="6549446"/>
            <a:ext cx="837901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 à coins arrondis 11"/>
          <p:cNvSpPr/>
          <p:nvPr/>
        </p:nvSpPr>
        <p:spPr>
          <a:xfrm>
            <a:off x="3103659" y="2501172"/>
            <a:ext cx="4227179" cy="21737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JAVASCRIPT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3069985" y="4733867"/>
            <a:ext cx="2282034" cy="17323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PYTHON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5408856" y="4733867"/>
            <a:ext cx="1954185" cy="17323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R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2" name="Espace réservé du texte 4"/>
          <p:cNvSpPr>
            <a:spLocks noGrp="1"/>
          </p:cNvSpPr>
          <p:nvPr>
            <p:ph type="body" idx="3"/>
          </p:nvPr>
        </p:nvSpPr>
        <p:spPr>
          <a:xfrm>
            <a:off x="313765" y="4867297"/>
            <a:ext cx="2340512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MS BI Stack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3" name="Espace réservé du texte 4"/>
          <p:cNvSpPr>
            <a:spLocks noGrp="1"/>
          </p:cNvSpPr>
          <p:nvPr>
            <p:ph type="body" idx="3"/>
          </p:nvPr>
        </p:nvSpPr>
        <p:spPr>
          <a:xfrm>
            <a:off x="392581" y="5628986"/>
            <a:ext cx="1859407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InstantAtlas</a:t>
            </a:r>
            <a:endParaRPr lang="fr-FR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4" name="Espace réservé du texte 4"/>
          <p:cNvSpPr>
            <a:spLocks noGrp="1"/>
          </p:cNvSpPr>
          <p:nvPr>
            <p:ph type="body" idx="3"/>
          </p:nvPr>
        </p:nvSpPr>
        <p:spPr>
          <a:xfrm>
            <a:off x="919244" y="3984645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QlickView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5" name="Espace réservé du texte 4"/>
          <p:cNvSpPr>
            <a:spLocks noGrp="1"/>
          </p:cNvSpPr>
          <p:nvPr>
            <p:ph type="body" idx="3"/>
          </p:nvPr>
        </p:nvSpPr>
        <p:spPr>
          <a:xfrm>
            <a:off x="622507" y="4290671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1F497D"/>
                </a:solidFill>
                <a:latin typeface="+mj-lt"/>
              </a:rPr>
              <a:t>Spotfire</a:t>
            </a:r>
            <a:endParaRPr lang="fr-FR">
              <a:solidFill>
                <a:srgbClr val="1F497D"/>
              </a:solidFill>
              <a:latin typeface="+mj-lt"/>
            </a:endParaRPr>
          </a:p>
        </p:txBody>
      </p:sp>
      <p:sp>
        <p:nvSpPr>
          <p:cNvPr id="26" name="Espace réservé du texte 4"/>
          <p:cNvSpPr>
            <a:spLocks noGrp="1"/>
          </p:cNvSpPr>
          <p:nvPr>
            <p:ph type="body" idx="3"/>
          </p:nvPr>
        </p:nvSpPr>
        <p:spPr>
          <a:xfrm>
            <a:off x="419557" y="374746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tx2"/>
                </a:solidFill>
                <a:latin typeface="+mj-lt"/>
              </a:rPr>
              <a:t>Tableau</a:t>
            </a:r>
            <a:endParaRPr lang="fr-FR">
              <a:solidFill>
                <a:schemeClr val="tx2"/>
              </a:solidFill>
              <a:latin typeface="+mj-lt"/>
            </a:endParaRPr>
          </a:p>
        </p:txBody>
      </p:sp>
      <p:sp>
        <p:nvSpPr>
          <p:cNvPr id="27" name="Espace réservé du texte 4"/>
          <p:cNvSpPr>
            <a:spLocks noGrp="1"/>
          </p:cNvSpPr>
          <p:nvPr>
            <p:ph type="body" idx="3"/>
          </p:nvPr>
        </p:nvSpPr>
        <p:spPr>
          <a:xfrm>
            <a:off x="2625573" y="2881936"/>
            <a:ext cx="653905" cy="485146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Raw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8" name="Espace réservé du texte 4"/>
          <p:cNvSpPr>
            <a:spLocks noGrp="1"/>
          </p:cNvSpPr>
          <p:nvPr>
            <p:ph type="body" idx="3"/>
          </p:nvPr>
        </p:nvSpPr>
        <p:spPr>
          <a:xfrm>
            <a:off x="4384767" y="388177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Three</a:t>
            </a:r>
            <a:r>
              <a:rPr lang="fr-FR" b="1" baseline="30000">
                <a:latin typeface="Arial"/>
                <a:cs typeface="Arial"/>
              </a:rPr>
              <a:t>3D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9" name="Espace réservé du texte 4"/>
          <p:cNvSpPr>
            <a:spLocks noGrp="1"/>
          </p:cNvSpPr>
          <p:nvPr>
            <p:ph type="body" idx="3"/>
          </p:nvPr>
        </p:nvSpPr>
        <p:spPr>
          <a:xfrm>
            <a:off x="6272355" y="5596626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Shiny</a:t>
            </a:r>
            <a:r>
              <a:rPr lang="fr-FR" smtClean="0">
                <a:solidFill>
                  <a:srgbClr val="FF0000"/>
                </a:solidFill>
                <a:latin typeface="+mj-lt"/>
              </a:rPr>
              <a:t>*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Espace réservé du texte 4"/>
          <p:cNvSpPr>
            <a:spLocks noGrp="1"/>
          </p:cNvSpPr>
          <p:nvPr>
            <p:ph type="body" idx="3"/>
          </p:nvPr>
        </p:nvSpPr>
        <p:spPr>
          <a:xfrm>
            <a:off x="4569511" y="545722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Bokeh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32" name="Espace réservé du texte 4"/>
          <p:cNvSpPr>
            <a:spLocks noGrp="1"/>
          </p:cNvSpPr>
          <p:nvPr>
            <p:ph type="body" idx="3"/>
          </p:nvPr>
        </p:nvSpPr>
        <p:spPr>
          <a:xfrm>
            <a:off x="3311598" y="262905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Leaflet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33" name="Espace réservé du texte 4"/>
          <p:cNvSpPr>
            <a:spLocks noGrp="1"/>
          </p:cNvSpPr>
          <p:nvPr>
            <p:ph type="body" idx="3"/>
          </p:nvPr>
        </p:nvSpPr>
        <p:spPr>
          <a:xfrm>
            <a:off x="3964031" y="3573793"/>
            <a:ext cx="1696595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ModestMap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9351077" y="150900"/>
            <a:ext cx="2285634" cy="56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SHOW (legend w/ color dots ?)</a:t>
            </a:r>
          </a:p>
          <a:p>
            <a:endParaRPr lang="fr-FR" smtClean="0"/>
          </a:p>
          <a:p>
            <a:r>
              <a:rPr lang="fr-FR" smtClean="0"/>
              <a:t>Dynamic</a:t>
            </a:r>
          </a:p>
          <a:p>
            <a:r>
              <a:rPr lang="fr-FR" smtClean="0"/>
              <a:t>Price</a:t>
            </a:r>
          </a:p>
          <a:p>
            <a:r>
              <a:rPr lang="fr-FR"/>
              <a:t>Handling spatial data</a:t>
            </a:r>
          </a:p>
          <a:p>
            <a:r>
              <a:rPr lang="fr-FR"/>
              <a:t>Adoption</a:t>
            </a:r>
          </a:p>
          <a:p>
            <a:r>
              <a:rPr lang="fr-FR" smtClean="0"/>
              <a:t>Customizability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data`</a:t>
            </a:r>
          </a:p>
          <a:p>
            <a:r>
              <a:rPr lang="fr-FR" smtClean="0"/>
              <a:t>3D</a:t>
            </a:r>
          </a:p>
          <a:p>
            <a:r>
              <a:rPr lang="fr-FR" smtClean="0"/>
              <a:t>scalability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speed</a:t>
            </a:r>
          </a:p>
          <a:p>
            <a:endParaRPr lang="fr-FR"/>
          </a:p>
          <a:p>
            <a:r>
              <a:rPr lang="fr-FR" sz="2000" i="1">
                <a:solidFill>
                  <a:schemeClr val="accent2"/>
                </a:solidFill>
              </a:rPr>
              <a:t>* </a:t>
            </a:r>
            <a:r>
              <a:rPr lang="fr-FR" i="1">
                <a:solidFill>
                  <a:srgbClr val="E5D98B"/>
                </a:solidFill>
              </a:rPr>
              <a:t>user interactivity</a:t>
            </a:r>
          </a:p>
          <a:p>
            <a:r>
              <a:rPr lang="fr-FR" i="1">
                <a:solidFill>
                  <a:srgbClr val="E5D98B"/>
                </a:solidFill>
              </a:rPr>
              <a:t>$$ : commercial</a:t>
            </a:r>
          </a:p>
          <a:p>
            <a:r>
              <a:rPr lang="fr-FR">
                <a:solidFill>
                  <a:schemeClr val="accent1"/>
                </a:solidFill>
              </a:rPr>
              <a:t>basemap</a:t>
            </a:r>
          </a:p>
          <a:p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24206" y="2561235"/>
            <a:ext cx="790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smtClean="0">
                <a:solidFill>
                  <a:srgbClr val="000000"/>
                </a:solidFill>
              </a:rPr>
              <a:t>Adoption</a:t>
            </a:r>
            <a:endParaRPr lang="fr-FR" sz="1200" i="1">
              <a:solidFill>
                <a:srgbClr val="00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7741052" y="6236458"/>
            <a:ext cx="117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smtClean="0">
                <a:solidFill>
                  <a:srgbClr val="000000"/>
                </a:solidFill>
              </a:rPr>
              <a:t>Customizability</a:t>
            </a:r>
            <a:endParaRPr lang="fr-FR" sz="1200" i="1">
              <a:solidFill>
                <a:srgbClr val="000000"/>
              </a:solidFill>
            </a:endParaRPr>
          </a:p>
        </p:txBody>
      </p:sp>
      <p:sp>
        <p:nvSpPr>
          <p:cNvPr id="44" name="Espace réservé du texte 4"/>
          <p:cNvSpPr>
            <a:spLocks noGrp="1"/>
          </p:cNvSpPr>
          <p:nvPr>
            <p:ph type="body" idx="3"/>
          </p:nvPr>
        </p:nvSpPr>
        <p:spPr>
          <a:xfrm>
            <a:off x="3196750" y="397717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Dygraphs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5" name="Espace réservé du texte 4"/>
          <p:cNvSpPr>
            <a:spLocks noGrp="1"/>
          </p:cNvSpPr>
          <p:nvPr>
            <p:ph type="body" idx="3"/>
          </p:nvPr>
        </p:nvSpPr>
        <p:spPr>
          <a:xfrm>
            <a:off x="2887615" y="3726739"/>
            <a:ext cx="801680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Chart</a:t>
            </a:r>
            <a:r>
              <a:rPr lang="fr-FR" sz="1600">
                <a:solidFill>
                  <a:srgbClr val="FF0000"/>
                </a:solidFill>
              </a:rPr>
              <a:t>*</a:t>
            </a:r>
          </a:p>
          <a:p>
            <a:pPr algn="ctr">
              <a:buNone/>
            </a:pP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6" name="Espace réservé du texte 4"/>
          <p:cNvSpPr>
            <a:spLocks noGrp="1"/>
          </p:cNvSpPr>
          <p:nvPr>
            <p:ph type="body" idx="3"/>
          </p:nvPr>
        </p:nvSpPr>
        <p:spPr>
          <a:xfrm>
            <a:off x="5147242" y="4146850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Zingchart</a:t>
            </a:r>
            <a:r>
              <a:rPr lang="fr-FR" sz="1600" baseline="3000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$$</a:t>
            </a:r>
            <a:endParaRPr lang="fr-FR" sz="1600" smtClean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7" name="Espace réservé du texte 4"/>
          <p:cNvSpPr>
            <a:spLocks noGrp="1"/>
          </p:cNvSpPr>
          <p:nvPr>
            <p:ph type="body" idx="3"/>
          </p:nvPr>
        </p:nvSpPr>
        <p:spPr>
          <a:xfrm>
            <a:off x="6304904" y="4676663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animint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8" name="Espace réservé du texte 4"/>
          <p:cNvSpPr>
            <a:spLocks noGrp="1"/>
          </p:cNvSpPr>
          <p:nvPr>
            <p:ph type="body" idx="3"/>
          </p:nvPr>
        </p:nvSpPr>
        <p:spPr>
          <a:xfrm>
            <a:off x="3074664" y="3080311"/>
            <a:ext cx="2102176" cy="495489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Processing</a:t>
            </a:r>
            <a:r>
              <a:rPr lang="fr-FR">
                <a:solidFill>
                  <a:srgbClr val="FF0000"/>
                </a:solidFill>
              </a:rPr>
              <a:t>*</a:t>
            </a: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49" name="Espace réservé du texte 4"/>
          <p:cNvSpPr>
            <a:spLocks noGrp="1"/>
          </p:cNvSpPr>
          <p:nvPr>
            <p:ph type="body" idx="3"/>
          </p:nvPr>
        </p:nvSpPr>
        <p:spPr>
          <a:xfrm>
            <a:off x="2980851" y="341933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Anychart</a:t>
            </a:r>
            <a:r>
              <a:rPr lang="fr-FR" sz="1600">
                <a:solidFill>
                  <a:srgbClr val="FF0000"/>
                </a:solidFill>
              </a:rPr>
              <a:t>*</a:t>
            </a:r>
          </a:p>
          <a:p>
            <a:pPr algn="ctr">
              <a:buNone/>
            </a:pP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0" name="Espace réservé du texte 4"/>
          <p:cNvSpPr>
            <a:spLocks noGrp="1"/>
          </p:cNvSpPr>
          <p:nvPr>
            <p:ph type="body" idx="3"/>
          </p:nvPr>
        </p:nvSpPr>
        <p:spPr>
          <a:xfrm>
            <a:off x="4797395" y="4511229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>
                <a:solidFill>
                  <a:schemeClr val="accent1">
                    <a:lumMod val="85000"/>
                  </a:schemeClr>
                </a:solidFill>
                <a:latin typeface="+mj-lt"/>
              </a:rPr>
              <a:t>P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lot.ly</a:t>
            </a: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1" name="Espace réservé du texte 4"/>
          <p:cNvSpPr>
            <a:spLocks noGrp="1"/>
          </p:cNvSpPr>
          <p:nvPr>
            <p:ph type="body" idx="3"/>
          </p:nvPr>
        </p:nvSpPr>
        <p:spPr>
          <a:xfrm>
            <a:off x="3586436" y="524279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matplotlib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547405" y="5321564"/>
            <a:ext cx="13454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>
                <a:solidFill>
                  <a:srgbClr val="1F497D"/>
                </a:solidFill>
              </a:rPr>
              <a:t>Xmdv Tools</a:t>
            </a:r>
          </a:p>
        </p:txBody>
      </p:sp>
      <p:sp>
        <p:nvSpPr>
          <p:cNvPr id="3" name="Rectangle 2"/>
          <p:cNvSpPr/>
          <p:nvPr/>
        </p:nvSpPr>
        <p:spPr>
          <a:xfrm>
            <a:off x="7818203" y="1038899"/>
            <a:ext cx="126274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>
                <a:solidFill>
                  <a:srgbClr val="77933C"/>
                </a:solidFill>
              </a:rPr>
              <a:t>spatial data:</a:t>
            </a:r>
          </a:p>
          <a:p>
            <a:r>
              <a:rPr lang="fr-FR" sz="1200">
                <a:solidFill>
                  <a:srgbClr val="FF0000"/>
                </a:solidFill>
              </a:rPr>
              <a:t>*</a:t>
            </a:r>
            <a:r>
              <a:rPr lang="fr-FR" sz="1200">
                <a:solidFill>
                  <a:srgbClr val="000000"/>
                </a:solidFill>
              </a:rPr>
              <a:t> </a:t>
            </a:r>
            <a:r>
              <a:rPr lang="fr-FR" sz="1100">
                <a:solidFill>
                  <a:srgbClr val="000000"/>
                </a:solidFill>
              </a:rPr>
              <a:t>user interactivity</a:t>
            </a:r>
          </a:p>
          <a:p>
            <a:r>
              <a:rPr lang="fr-FR" sz="1100">
                <a:solidFill>
                  <a:srgbClr val="000000"/>
                </a:solidFill>
              </a:rPr>
              <a:t>$$ : commercial</a:t>
            </a:r>
          </a:p>
          <a:p>
            <a:endParaRPr lang="fr-FR" sz="1100" i="1">
              <a:solidFill>
                <a:srgbClr val="E5D98B"/>
              </a:solidFill>
            </a:endParaRPr>
          </a:p>
        </p:txBody>
      </p:sp>
      <p:cxnSp>
        <p:nvCxnSpPr>
          <p:cNvPr id="41" name="Connecteur droit 40"/>
          <p:cNvCxnSpPr/>
          <p:nvPr/>
        </p:nvCxnSpPr>
        <p:spPr>
          <a:xfrm flipH="1">
            <a:off x="5957295" y="4661587"/>
            <a:ext cx="144526" cy="224253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6798418" y="4345396"/>
            <a:ext cx="186109" cy="316191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4"/>
          <p:cNvSpPr>
            <a:spLocks noGrp="1"/>
          </p:cNvSpPr>
          <p:nvPr>
            <p:ph type="body" idx="3"/>
          </p:nvPr>
        </p:nvSpPr>
        <p:spPr>
          <a:xfrm>
            <a:off x="1705381" y="526706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Datadesk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3" name="Espace réservé du texte 4"/>
          <p:cNvSpPr>
            <a:spLocks noGrp="1"/>
          </p:cNvSpPr>
          <p:nvPr>
            <p:ph type="body" idx="3"/>
          </p:nvPr>
        </p:nvSpPr>
        <p:spPr>
          <a:xfrm>
            <a:off x="6101821" y="517653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GGobi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4" name="Espace réservé du texte 4"/>
          <p:cNvSpPr>
            <a:spLocks noGrp="1"/>
          </p:cNvSpPr>
          <p:nvPr>
            <p:ph type="body" idx="3"/>
          </p:nvPr>
        </p:nvSpPr>
        <p:spPr>
          <a:xfrm>
            <a:off x="5272119" y="5937706"/>
            <a:ext cx="1475612" cy="4183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	ggvis</a:t>
            </a:r>
            <a:r>
              <a:rPr lang="fr-FR" sz="1600" i="1">
                <a:solidFill>
                  <a:schemeClr val="accent2"/>
                </a:solidFill>
              </a:rPr>
              <a:t>* </a:t>
            </a: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cxnSp>
        <p:nvCxnSpPr>
          <p:cNvPr id="56" name="Connecteur droit 55"/>
          <p:cNvCxnSpPr/>
          <p:nvPr/>
        </p:nvCxnSpPr>
        <p:spPr>
          <a:xfrm>
            <a:off x="9351077" y="3927081"/>
            <a:ext cx="186109" cy="139337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space réservé du texte 4"/>
          <p:cNvSpPr>
            <a:spLocks noGrp="1"/>
          </p:cNvSpPr>
          <p:nvPr>
            <p:ph type="body" idx="3"/>
          </p:nvPr>
        </p:nvSpPr>
        <p:spPr>
          <a:xfrm>
            <a:off x="4636489" y="3080311"/>
            <a:ext cx="1593737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FusionCharts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8" name="Espace réservé du texte 4"/>
          <p:cNvSpPr>
            <a:spLocks noGrp="1"/>
          </p:cNvSpPr>
          <p:nvPr>
            <p:ph type="body" idx="3"/>
          </p:nvPr>
        </p:nvSpPr>
        <p:spPr>
          <a:xfrm>
            <a:off x="5174536" y="5248050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9" name="Espace réservé du texte 4"/>
          <p:cNvSpPr>
            <a:spLocks noGrp="1"/>
          </p:cNvSpPr>
          <p:nvPr>
            <p:ph type="body" idx="3"/>
          </p:nvPr>
        </p:nvSpPr>
        <p:spPr>
          <a:xfrm>
            <a:off x="313765" y="4545569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Amcharts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0" name="Espace réservé du texte 4"/>
          <p:cNvSpPr>
            <a:spLocks noGrp="1"/>
          </p:cNvSpPr>
          <p:nvPr>
            <p:ph type="body" idx="3"/>
          </p:nvPr>
        </p:nvSpPr>
        <p:spPr>
          <a:xfrm>
            <a:off x="5272119" y="482444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>
                <a:solidFill>
                  <a:schemeClr val="accent1">
                    <a:lumMod val="85000"/>
                  </a:schemeClr>
                </a:solidFill>
                <a:latin typeface="+mj-lt"/>
              </a:rPr>
              <a:t> rCharts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1" name="Espace réservé du texte 4"/>
          <p:cNvSpPr>
            <a:spLocks noGrp="1"/>
          </p:cNvSpPr>
          <p:nvPr>
            <p:ph type="body" idx="3"/>
          </p:nvPr>
        </p:nvSpPr>
        <p:spPr>
          <a:xfrm>
            <a:off x="1287414" y="579766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OpenDX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2" name="Espace réservé du texte 4"/>
          <p:cNvSpPr>
            <a:spLocks noGrp="1"/>
          </p:cNvSpPr>
          <p:nvPr>
            <p:ph type="body" idx="3"/>
          </p:nvPr>
        </p:nvSpPr>
        <p:spPr>
          <a:xfrm>
            <a:off x="1667340" y="4298807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Mondrian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3" name="Espace réservé du texte 4"/>
          <p:cNvSpPr>
            <a:spLocks noGrp="1"/>
          </p:cNvSpPr>
          <p:nvPr>
            <p:ph type="body" idx="3"/>
          </p:nvPr>
        </p:nvSpPr>
        <p:spPr>
          <a:xfrm>
            <a:off x="2615926" y="4266447"/>
            <a:ext cx="2758143" cy="418353"/>
          </a:xfrm>
        </p:spPr>
        <p:txBody>
          <a:bodyPr/>
          <a:lstStyle/>
          <a:p>
            <a:pPr algn="ctr">
              <a:buNone/>
            </a:pPr>
            <a:r>
              <a:rPr lang="fr-FR" sz="14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Highchart</a:t>
            </a:r>
            <a:r>
              <a:rPr lang="fr-FR" sz="1400" baseline="30000">
                <a:solidFill>
                  <a:schemeClr val="bg1">
                    <a:lumMod val="10000"/>
                  </a:schemeClr>
                </a:solidFill>
              </a:rPr>
              <a:t>$$</a:t>
            </a:r>
            <a:r>
              <a:rPr lang="fr-FR" sz="14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fr-FR" sz="1400" smtClean="0">
                <a:solidFill>
                  <a:srgbClr val="77933C"/>
                </a:solidFill>
                <a:latin typeface="+mj-lt"/>
              </a:rPr>
              <a:t>highmaps</a:t>
            </a:r>
            <a:r>
              <a:rPr lang="fr-FR" sz="1400" baseline="30000">
                <a:solidFill>
                  <a:schemeClr val="bg1">
                    <a:lumMod val="10000"/>
                  </a:schemeClr>
                </a:solidFill>
              </a:rPr>
              <a:t>$$</a:t>
            </a:r>
            <a:endParaRPr lang="fr-FR" sz="1400">
              <a:solidFill>
                <a:schemeClr val="bg1">
                  <a:lumMod val="10000"/>
                </a:schemeClr>
              </a:solidFill>
            </a:endParaRPr>
          </a:p>
          <a:p>
            <a:pPr algn="ctr">
              <a:buNone/>
            </a:pPr>
            <a:endParaRPr lang="fr-FR" sz="1400" smtClean="0">
              <a:solidFill>
                <a:schemeClr val="accent4">
                  <a:lumMod val="40000"/>
                  <a:lumOff val="60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 sz="140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9" name="Espace réservé du texte 4"/>
          <p:cNvSpPr>
            <a:spLocks noGrp="1"/>
          </p:cNvSpPr>
          <p:nvPr>
            <p:ph type="body" idx="3"/>
          </p:nvPr>
        </p:nvSpPr>
        <p:spPr>
          <a:xfrm>
            <a:off x="6008354" y="2665302"/>
            <a:ext cx="1059001" cy="53489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D3</a:t>
            </a:r>
            <a:r>
              <a:rPr lang="fr-FR" smtClean="0">
                <a:solidFill>
                  <a:srgbClr val="FF0000"/>
                </a:solidFill>
                <a:latin typeface="+mj-lt"/>
              </a:rPr>
              <a:t>*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Espace réservé du texte 4"/>
          <p:cNvSpPr>
            <a:spLocks noGrp="1"/>
          </p:cNvSpPr>
          <p:nvPr>
            <p:ph type="body" idx="3"/>
          </p:nvPr>
        </p:nvSpPr>
        <p:spPr>
          <a:xfrm>
            <a:off x="5957294" y="325249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Dc.js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cxnSp>
        <p:nvCxnSpPr>
          <p:cNvPr id="71" name="Connecteur droit 70"/>
          <p:cNvCxnSpPr>
            <a:endCxn id="74" idx="2"/>
          </p:cNvCxnSpPr>
          <p:nvPr/>
        </p:nvCxnSpPr>
        <p:spPr>
          <a:xfrm flipV="1">
            <a:off x="3205367" y="2932751"/>
            <a:ext cx="2986744" cy="23194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Connecteur droit 71"/>
          <p:cNvCxnSpPr/>
          <p:nvPr/>
        </p:nvCxnSpPr>
        <p:spPr>
          <a:xfrm flipV="1">
            <a:off x="6451568" y="3200199"/>
            <a:ext cx="0" cy="19423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3" name="Espace réservé du texte 4"/>
          <p:cNvSpPr>
            <a:spLocks noGrp="1"/>
          </p:cNvSpPr>
          <p:nvPr>
            <p:ph type="body" idx="3"/>
          </p:nvPr>
        </p:nvSpPr>
        <p:spPr>
          <a:xfrm>
            <a:off x="5783293" y="371268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crossfilter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74" name="Bouée 73"/>
          <p:cNvSpPr/>
          <p:nvPr/>
        </p:nvSpPr>
        <p:spPr>
          <a:xfrm>
            <a:off x="6192111" y="2665302"/>
            <a:ext cx="645909" cy="534897"/>
          </a:xfrm>
          <a:prstGeom prst="donut">
            <a:avLst>
              <a:gd name="adj" fmla="val 610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6451172" y="3670845"/>
            <a:ext cx="0" cy="19423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9709732" y="6390485"/>
            <a:ext cx="758123" cy="337381"/>
          </a:xfrm>
        </p:spPr>
        <p:txBody>
          <a:bodyPr/>
          <a:lstStyle/>
          <a:p>
            <a:r>
              <a:rPr lang="fr-FR">
                <a:solidFill>
                  <a:srgbClr val="644646"/>
                </a:solidFill>
              </a:rPr>
              <a:t>8</a:t>
            </a:r>
            <a:r>
              <a:rPr lang="fr-FR" smtClean="0">
                <a:solidFill>
                  <a:srgbClr val="644646"/>
                </a:solidFill>
              </a:rPr>
              <a:t>/12</a:t>
            </a:r>
            <a:endParaRPr lang="fr-FR" dirty="0">
              <a:solidFill>
                <a:srgbClr val="644646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-1691066" y="-644094"/>
            <a:ext cx="110421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Things to consider : user interactive, web viz, 3D, spatial data, scalability, robustness, speed, customizability, user adoption, ease of use. </a:t>
            </a:r>
          </a:p>
          <a:p>
            <a:endParaRPr lang="en-US"/>
          </a:p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986638" y="4959285"/>
            <a:ext cx="633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QGIS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323756" y="4661638"/>
            <a:ext cx="763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ArcGIS</a:t>
            </a:r>
          </a:p>
        </p:txBody>
      </p:sp>
      <p:sp>
        <p:nvSpPr>
          <p:cNvPr id="64" name="Espace réservé du texte 4"/>
          <p:cNvSpPr>
            <a:spLocks noGrp="1"/>
          </p:cNvSpPr>
          <p:nvPr>
            <p:ph type="body" idx="3"/>
          </p:nvPr>
        </p:nvSpPr>
        <p:spPr>
          <a:xfrm>
            <a:off x="5355251" y="545197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ggplot2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5" name="Espace réservé du texte 4"/>
          <p:cNvSpPr>
            <a:spLocks noGrp="1"/>
          </p:cNvSpPr>
          <p:nvPr>
            <p:ph type="body" idx="3"/>
          </p:nvPr>
        </p:nvSpPr>
        <p:spPr>
          <a:xfrm>
            <a:off x="5272119" y="5683989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ggmap</a:t>
            </a:r>
          </a:p>
        </p:txBody>
      </p:sp>
      <p:sp>
        <p:nvSpPr>
          <p:cNvPr id="66" name="Espace réservé du texte 4"/>
          <p:cNvSpPr>
            <a:spLocks noGrp="1"/>
          </p:cNvSpPr>
          <p:nvPr>
            <p:ph type="body" idx="3"/>
          </p:nvPr>
        </p:nvSpPr>
        <p:spPr>
          <a:xfrm>
            <a:off x="2980956" y="548229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basemap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7" name="Espace réservé du texte 4"/>
          <p:cNvSpPr>
            <a:spLocks noGrp="1"/>
          </p:cNvSpPr>
          <p:nvPr>
            <p:ph type="body" idx="3"/>
          </p:nvPr>
        </p:nvSpPr>
        <p:spPr>
          <a:xfrm>
            <a:off x="3738836" y="580580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geo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pandas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8" name="Espace réservé du texte 4"/>
          <p:cNvSpPr>
            <a:spLocks noGrp="1"/>
          </p:cNvSpPr>
          <p:nvPr>
            <p:ph type="body" idx="3"/>
          </p:nvPr>
        </p:nvSpPr>
        <p:spPr>
          <a:xfrm>
            <a:off x="6208690" y="3956638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Polychart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098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73" y="985405"/>
            <a:ext cx="3499685" cy="2180921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2406002" y="3866594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Two axis scatterplot</a:t>
            </a:r>
          </a:p>
        </p:txBody>
      </p:sp>
      <p:pic>
        <p:nvPicPr>
          <p:cNvPr id="7" name="Image 6" descr="1-s2.0-S1462901116300983-gr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16" y="985405"/>
            <a:ext cx="3180170" cy="297786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245896" y="4282701"/>
            <a:ext cx="3047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Two axis scatterplot</a:t>
            </a:r>
            <a:br>
              <a:rPr lang="fr-FR" sz="1200">
                <a:latin typeface="Times New Roman"/>
                <a:cs typeface="Times New Roman"/>
              </a:rPr>
            </a:br>
            <a:r>
              <a:rPr lang="fr-FR" sz="1200">
                <a:latin typeface="Times New Roman"/>
                <a:cs typeface="Times New Roman"/>
              </a:rPr>
              <a:t>Sadrian</a:t>
            </a:r>
            <a:br>
              <a:rPr lang="fr-FR" sz="1200">
                <a:latin typeface="Times New Roman"/>
                <a:cs typeface="Times New Roman"/>
              </a:rPr>
            </a:br>
            <a:r>
              <a:rPr lang="fr-FR" sz="1200">
                <a:latin typeface="Times New Roman"/>
                <a:cs typeface="Times New Roman"/>
              </a:rPr>
              <a:t>Each shape correspond to a specific watershed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014100" y="5663326"/>
            <a:ext cx="1164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Figure to come</a:t>
            </a:r>
            <a:endParaRPr lang="fr-FR"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3922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269816"/>
            <a:ext cx="8375904" cy="3594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Rios score maps</a:t>
            </a:r>
            <a:endParaRPr lang="en-US" dirty="0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84048" y="699442"/>
            <a:ext cx="8375904" cy="2432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Baspa – Energy plantation</a:t>
            </a:r>
            <a:endParaRPr lang="en-US" dirty="0"/>
          </a:p>
        </p:txBody>
      </p:sp>
      <p:pic>
        <p:nvPicPr>
          <p:cNvPr id="4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11012" r="1509" b="26235"/>
          <a:stretch/>
        </p:blipFill>
        <p:spPr>
          <a:xfrm>
            <a:off x="1962203" y="1304623"/>
            <a:ext cx="6444819" cy="322769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grpSp>
        <p:nvGrpSpPr>
          <p:cNvPr id="5" name="Group 23"/>
          <p:cNvGrpSpPr/>
          <p:nvPr/>
        </p:nvGrpSpPr>
        <p:grpSpPr>
          <a:xfrm>
            <a:off x="579663" y="2088421"/>
            <a:ext cx="1140395" cy="1922498"/>
            <a:chOff x="579663" y="2088421"/>
            <a:chExt cx="1140395" cy="1922498"/>
          </a:xfrm>
        </p:grpSpPr>
        <p:pic>
          <p:nvPicPr>
            <p:cNvPr id="6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" t="68793" r="83730" b="1270"/>
            <a:stretch/>
          </p:blipFill>
          <p:spPr>
            <a:xfrm>
              <a:off x="579663" y="2088421"/>
              <a:ext cx="1140395" cy="1922498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7" name="TextBox 25"/>
            <p:cNvSpPr txBox="1"/>
            <p:nvPr/>
          </p:nvSpPr>
          <p:spPr>
            <a:xfrm>
              <a:off x="653580" y="2282154"/>
              <a:ext cx="671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Score</a:t>
              </a:r>
              <a:endParaRPr lang="en-US" sz="1400" b="1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2131852" y="4944337"/>
            <a:ext cx="1312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Ref: Sadrian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hotspots_all_3_services_from_ppt_Dec_figures7d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r="57222"/>
          <a:stretch/>
        </p:blipFill>
        <p:spPr>
          <a:xfrm>
            <a:off x="5170874" y="479283"/>
            <a:ext cx="1031907" cy="2211228"/>
          </a:xfrm>
          <a:prstGeom prst="rect">
            <a:avLst/>
          </a:prstGeom>
        </p:spPr>
      </p:pic>
      <p:pic>
        <p:nvPicPr>
          <p:cNvPr id="3" name="Image 2" descr="flow_retention_top20pct_service_area_from_ppt (1)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4" r="53469"/>
          <a:stretch/>
        </p:blipFill>
        <p:spPr>
          <a:xfrm>
            <a:off x="3492608" y="479283"/>
            <a:ext cx="1077266" cy="2211343"/>
          </a:xfrm>
          <a:prstGeom prst="rect">
            <a:avLst/>
          </a:prstGeom>
        </p:spPr>
      </p:pic>
      <p:pic>
        <p:nvPicPr>
          <p:cNvPr id="4" name="Image 3" descr="sediment_baseflow_top20pct_service_area_from_pp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/>
          <a:stretch/>
        </p:blipFill>
        <p:spPr>
          <a:xfrm>
            <a:off x="249473" y="479283"/>
            <a:ext cx="2800890" cy="221134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564870" y="12573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+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050363" y="12573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+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704580" y="125737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=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608236" y="2726357"/>
            <a:ext cx="2172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>
                <a:latin typeface="Times New Roman"/>
                <a:cs typeface="Times New Roman"/>
              </a:rPr>
              <a:t>Select the 20% for each service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827814" y="2727046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Continuous hotspot map</a:t>
            </a:r>
          </a:p>
        </p:txBody>
      </p:sp>
      <p:pic>
        <p:nvPicPr>
          <p:cNvPr id="13" name="Image 12" descr="quic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54" y="508297"/>
            <a:ext cx="1987569" cy="221806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7156431" y="2726357"/>
            <a:ext cx="190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Categorical hotspot map</a:t>
            </a:r>
          </a:p>
        </p:txBody>
      </p:sp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92457" t="25680" r="-284" b="25708"/>
          <a:stretch/>
        </p:blipFill>
        <p:spPr bwMode="auto">
          <a:xfrm>
            <a:off x="8396430" y="3515420"/>
            <a:ext cx="441575" cy="1688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" name="Image 1" descr="tod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51" b="55509"/>
          <a:stretch/>
        </p:blipFill>
        <p:spPr>
          <a:xfrm>
            <a:off x="6211157" y="440362"/>
            <a:ext cx="2932844" cy="1714915"/>
          </a:xfrm>
          <a:prstGeom prst="rect">
            <a:avLst/>
          </a:prstGeom>
        </p:spPr>
      </p:pic>
      <p:pic>
        <p:nvPicPr>
          <p:cNvPr id="3" name="Image 2" descr="sa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t="4503" r="4342" b="8692"/>
          <a:stretch/>
        </p:blipFill>
        <p:spPr>
          <a:xfrm>
            <a:off x="249831" y="4149845"/>
            <a:ext cx="2768964" cy="985414"/>
          </a:xfrm>
          <a:prstGeom prst="rect">
            <a:avLst/>
          </a:prstGeom>
        </p:spPr>
      </p:pic>
      <p:pic>
        <p:nvPicPr>
          <p:cNvPr id="4" name="Image 3" descr="Sadrian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" t="6234" r="48754" b="7130"/>
          <a:stretch/>
        </p:blipFill>
        <p:spPr>
          <a:xfrm>
            <a:off x="127976" y="444157"/>
            <a:ext cx="2947977" cy="1686247"/>
          </a:xfrm>
          <a:prstGeom prst="rect">
            <a:avLst/>
          </a:prstGeom>
        </p:spPr>
      </p:pic>
      <p:pic>
        <p:nvPicPr>
          <p:cNvPr id="5" name="Image 4" descr="Capture d’écran 2017-01-30 à 12.09.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254" y="2556778"/>
            <a:ext cx="2979926" cy="2811569"/>
          </a:xfrm>
          <a:prstGeom prst="rect">
            <a:avLst/>
          </a:prstGeom>
        </p:spPr>
      </p:pic>
      <p:pic>
        <p:nvPicPr>
          <p:cNvPr id="7" name="Image 6" descr="tod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6" r="1245" b="57139"/>
          <a:stretch/>
        </p:blipFill>
        <p:spPr>
          <a:xfrm>
            <a:off x="3149256" y="440362"/>
            <a:ext cx="2950641" cy="1690042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0091" t="61452" r="66130" b="2954"/>
          <a:stretch/>
        </p:blipFill>
        <p:spPr bwMode="auto">
          <a:xfrm>
            <a:off x="6592456" y="3555768"/>
            <a:ext cx="1788344" cy="164839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1" name="ZoneTexte 10"/>
          <p:cNvSpPr txBox="1"/>
          <p:nvPr/>
        </p:nvSpPr>
        <p:spPr>
          <a:xfrm>
            <a:off x="1231886" y="2230744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Line chart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69108" y="5368347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(d) </a:t>
            </a:r>
            <a:r>
              <a:rPr lang="fr-FR" sz="1200">
                <a:latin typeface="Times New Roman"/>
                <a:cs typeface="Times New Roman"/>
              </a:rPr>
              <a:t>Box plots and pie chart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150334" y="2230744"/>
            <a:ext cx="1447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(c) </a:t>
            </a:r>
            <a:r>
              <a:rPr lang="fr-FR" sz="1200">
                <a:latin typeface="Times New Roman"/>
                <a:cs typeface="Times New Roman"/>
              </a:rPr>
              <a:t>Tornado diagram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4304369" y="2230744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Spiderplot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150334" y="5365193"/>
            <a:ext cx="1095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(f) </a:t>
            </a:r>
            <a:r>
              <a:rPr lang="en-US" sz="1200">
                <a:latin typeface="Times New Roman"/>
                <a:cs typeface="Times New Roman"/>
              </a:rPr>
              <a:t>Pattern plot</a:t>
            </a:r>
            <a:endParaRPr lang="fr-FR" sz="1200">
              <a:latin typeface="Times New Roman"/>
              <a:cs typeface="Times New Roman"/>
            </a:endParaRPr>
          </a:p>
        </p:txBody>
      </p:sp>
      <p:pic>
        <p:nvPicPr>
          <p:cNvPr id="31" name="Image 30" descr="Capture d’écran 2017-01-30 à 12.09.48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62" r="80875"/>
          <a:stretch/>
        </p:blipFill>
        <p:spPr>
          <a:xfrm>
            <a:off x="3149256" y="2556778"/>
            <a:ext cx="569920" cy="428416"/>
          </a:xfrm>
          <a:prstGeom prst="rect">
            <a:avLst/>
          </a:prstGeom>
        </p:spPr>
      </p:pic>
      <p:sp>
        <p:nvSpPr>
          <p:cNvPr id="32" name="ZoneTexte 31"/>
          <p:cNvSpPr txBox="1"/>
          <p:nvPr/>
        </p:nvSpPr>
        <p:spPr>
          <a:xfrm>
            <a:off x="3719176" y="5365192"/>
            <a:ext cx="215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(e) </a:t>
            </a:r>
            <a:r>
              <a:rPr lang="fr-FR" sz="1200">
                <a:latin typeface="Times New Roman"/>
                <a:cs typeface="Times New Roman"/>
              </a:rPr>
              <a:t>Radial convergence diagram</a:t>
            </a:r>
          </a:p>
        </p:txBody>
      </p:sp>
      <p:pic>
        <p:nvPicPr>
          <p:cNvPr id="33" name="Image 32" descr="Capture d’écran 2017-01-30 à 12.09.48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62" r="80875"/>
          <a:stretch/>
        </p:blipFill>
        <p:spPr>
          <a:xfrm>
            <a:off x="249831" y="5028997"/>
            <a:ext cx="569920" cy="33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oastal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3" y="300822"/>
            <a:ext cx="3684108" cy="3959411"/>
          </a:xfrm>
          <a:prstGeom prst="rect">
            <a:avLst/>
          </a:prstGeom>
        </p:spPr>
      </p:pic>
      <p:pic>
        <p:nvPicPr>
          <p:cNvPr id="3" name="Image 2" descr="change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39" y="223370"/>
            <a:ext cx="1836679" cy="234257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389461" y="245224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Change map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688721" y="4260233"/>
            <a:ext cx="1124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Map matrix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865305" y="4270673"/>
            <a:ext cx="2121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(c) </a:t>
            </a:r>
            <a:r>
              <a:rPr lang="fr-FR" sz="1200">
                <a:latin typeface="Times New Roman"/>
                <a:cs typeface="Times New Roman"/>
              </a:rPr>
              <a:t>Multiple views of trade-offs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654544" y="4270673"/>
            <a:ext cx="19543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(d) </a:t>
            </a:r>
            <a:r>
              <a:rPr lang="fr-FR" sz="1200">
                <a:latin typeface="Times New Roman"/>
                <a:cs typeface="Times New Roman"/>
              </a:rPr>
              <a:t>Small multiples bar plots</a:t>
            </a:r>
          </a:p>
        </p:txBody>
      </p:sp>
      <p:pic>
        <p:nvPicPr>
          <p:cNvPr id="8" name="Image 7" descr="polask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191" y="2696400"/>
            <a:ext cx="2017059" cy="1563833"/>
          </a:xfrm>
          <a:prstGeom prst="rect">
            <a:avLst/>
          </a:prstGeom>
        </p:spPr>
      </p:pic>
      <p:pic>
        <p:nvPicPr>
          <p:cNvPr id="9" name="Image 8" descr="coastal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940" y="293625"/>
            <a:ext cx="2928471" cy="396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e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8" y="2399645"/>
            <a:ext cx="3222451" cy="2303143"/>
          </a:xfrm>
          <a:prstGeom prst="rect">
            <a:avLst/>
          </a:prstGeom>
        </p:spPr>
      </p:pic>
      <p:pic>
        <p:nvPicPr>
          <p:cNvPr id="3" name="Image 2" descr="consda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39" y="2546869"/>
            <a:ext cx="3803883" cy="143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oastal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77" y="990603"/>
            <a:ext cx="1176077" cy="2963344"/>
          </a:xfrm>
          <a:prstGeom prst="rect">
            <a:avLst/>
          </a:prstGeom>
        </p:spPr>
      </p:pic>
      <p:pic>
        <p:nvPicPr>
          <p:cNvPr id="4" name="Image 3" descr="arkema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1" y="997739"/>
            <a:ext cx="2801779" cy="295620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330736" y="4090377"/>
            <a:ext cx="19701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b="1">
                <a:latin typeface="Times New Roman"/>
                <a:cs typeface="Times New Roman"/>
              </a:rPr>
              <a:t>(a) </a:t>
            </a:r>
            <a:r>
              <a:rPr lang="en-US" sz="900">
                <a:latin typeface="Times New Roman"/>
                <a:cs typeface="Times New Roman"/>
              </a:rPr>
              <a:t>Bar plots, maps and small mutiples</a:t>
            </a:r>
            <a:endParaRPr lang="fr-FR" sz="900">
              <a:latin typeface="Times New Roman"/>
              <a:cs typeface="Times New Roman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115377" y="4090377"/>
            <a:ext cx="13901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b="1">
                <a:latin typeface="Times New Roman"/>
                <a:cs typeface="Times New Roman"/>
              </a:rPr>
              <a:t>(b) </a:t>
            </a:r>
            <a:r>
              <a:rPr lang="en-US" sz="900">
                <a:latin typeface="Times New Roman"/>
                <a:cs typeface="Times New Roman"/>
              </a:rPr>
              <a:t>Story-telling approach</a:t>
            </a:r>
            <a:endParaRPr lang="fr-FR" sz="9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ombine_m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3" t="4633" b="15044"/>
          <a:stretch/>
        </p:blipFill>
        <p:spPr>
          <a:xfrm>
            <a:off x="5644715" y="606913"/>
            <a:ext cx="3005371" cy="5345270"/>
          </a:xfrm>
          <a:prstGeom prst="rect">
            <a:avLst/>
          </a:prstGeom>
        </p:spPr>
      </p:pic>
      <p:pic>
        <p:nvPicPr>
          <p:cNvPr id="4" name="Image 3" descr="combine_m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t="17718" r="74564" b="23697"/>
          <a:stretch/>
        </p:blipFill>
        <p:spPr>
          <a:xfrm>
            <a:off x="4658079" y="660511"/>
            <a:ext cx="1512648" cy="2707243"/>
          </a:xfrm>
          <a:prstGeom prst="rect">
            <a:avLst/>
          </a:prstGeom>
        </p:spPr>
      </p:pic>
      <p:pic>
        <p:nvPicPr>
          <p:cNvPr id="5" name="Image 4" descr="combine_m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6" t="17718" r="53052" b="23697"/>
          <a:stretch/>
        </p:blipFill>
        <p:spPr>
          <a:xfrm>
            <a:off x="4658080" y="3422197"/>
            <a:ext cx="1512648" cy="2804011"/>
          </a:xfrm>
          <a:prstGeom prst="rect">
            <a:avLst/>
          </a:prstGeom>
        </p:spPr>
      </p:pic>
      <p:pic>
        <p:nvPicPr>
          <p:cNvPr id="7" name="Image 6" descr="combine_m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0" t="79270" r="17943" b="15044"/>
          <a:stretch/>
        </p:blipFill>
        <p:spPr>
          <a:xfrm>
            <a:off x="6068071" y="4660277"/>
            <a:ext cx="1218572" cy="693644"/>
          </a:xfrm>
          <a:prstGeom prst="rect">
            <a:avLst/>
          </a:prstGeom>
        </p:spPr>
      </p:pic>
      <p:pic>
        <p:nvPicPr>
          <p:cNvPr id="6" name="Image 5" descr="combine_m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3" t="62147" r="17943" b="15044"/>
          <a:stretch/>
        </p:blipFill>
        <p:spPr>
          <a:xfrm>
            <a:off x="6170727" y="4512469"/>
            <a:ext cx="1364619" cy="1517882"/>
          </a:xfrm>
          <a:prstGeom prst="rect">
            <a:avLst/>
          </a:prstGeom>
        </p:spPr>
      </p:pic>
      <p:pic>
        <p:nvPicPr>
          <p:cNvPr id="8" name="Image 7" descr="Myanmar_people_depe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30" y="762000"/>
            <a:ext cx="3573910" cy="428869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950945" y="5215421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</a:t>
            </a:r>
            <a:endParaRPr lang="fr-FR" sz="1200">
              <a:latin typeface="Times New Roman"/>
              <a:cs typeface="Times New Roman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372499" y="5837673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</a:t>
            </a:r>
            <a:endParaRPr lang="fr-FR"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patial_correlation_jg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99" y="2491808"/>
            <a:ext cx="2244736" cy="2020659"/>
          </a:xfrm>
          <a:prstGeom prst="rect">
            <a:avLst/>
          </a:prstGeom>
        </p:spPr>
      </p:pic>
      <p:pic>
        <p:nvPicPr>
          <p:cNvPr id="7" name="Image 6" descr="combine_m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0" t="79270" r="17943" b="15044"/>
          <a:stretch/>
        </p:blipFill>
        <p:spPr>
          <a:xfrm>
            <a:off x="6068071" y="4660277"/>
            <a:ext cx="1218572" cy="693644"/>
          </a:xfrm>
          <a:prstGeom prst="rect">
            <a:avLst/>
          </a:prstGeom>
        </p:spPr>
      </p:pic>
      <p:pic>
        <p:nvPicPr>
          <p:cNvPr id="6" name="Image 5" descr="combine_m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3" t="62147" r="17943" b="15044"/>
          <a:stretch/>
        </p:blipFill>
        <p:spPr>
          <a:xfrm>
            <a:off x="6170727" y="4512469"/>
            <a:ext cx="1364619" cy="1517882"/>
          </a:xfrm>
          <a:prstGeom prst="rect">
            <a:avLst/>
          </a:prstGeom>
        </p:spPr>
      </p:pic>
      <p:pic>
        <p:nvPicPr>
          <p:cNvPr id="8" name="Image 7" descr="Myanmar_benefit-peop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202" y="1737080"/>
            <a:ext cx="2316685" cy="277538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869949" y="4526337"/>
            <a:ext cx="1438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b="1">
                <a:latin typeface="Times New Roman"/>
                <a:cs typeface="Times New Roman"/>
              </a:rPr>
              <a:t>(a) </a:t>
            </a:r>
            <a:r>
              <a:rPr lang="fr-FR" sz="900">
                <a:latin typeface="Times New Roman"/>
                <a:cs typeface="Times New Roman"/>
              </a:rPr>
              <a:t>Correlation coefficients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088718" y="4535678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b="1">
                <a:latin typeface="Times New Roman"/>
                <a:cs typeface="Times New Roman"/>
              </a:rPr>
              <a:t>(b) </a:t>
            </a:r>
            <a:r>
              <a:rPr lang="fr-FR" sz="900">
                <a:latin typeface="Times New Roman"/>
                <a:cs typeface="Times New Roman"/>
              </a:rPr>
              <a:t>Overlaying</a:t>
            </a:r>
          </a:p>
        </p:txBody>
      </p:sp>
    </p:spTree>
    <p:extLst>
      <p:ext uri="{BB962C8B-B14F-4D97-AF65-F5344CB8AC3E}">
        <p14:creationId xmlns:p14="http://schemas.microsoft.com/office/powerpoint/2010/main" val="56461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à coins arrondis 75"/>
          <p:cNvSpPr/>
          <p:nvPr/>
        </p:nvSpPr>
        <p:spPr>
          <a:xfrm>
            <a:off x="730589" y="2503902"/>
            <a:ext cx="2250262" cy="2647123"/>
          </a:xfrm>
          <a:prstGeom prst="roundRect">
            <a:avLst/>
          </a:prstGeom>
          <a:solidFill>
            <a:srgbClr val="FFFF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3"/>
          </p:nvPr>
        </p:nvSpPr>
        <p:spPr>
          <a:xfrm>
            <a:off x="-120306" y="1988955"/>
            <a:ext cx="3970688" cy="5532452"/>
          </a:xfrm>
        </p:spPr>
        <p:txBody>
          <a:bodyPr/>
          <a:lstStyle/>
          <a:p>
            <a:pPr algn="ctr">
              <a:buNone/>
            </a:pPr>
            <a:r>
              <a:rPr lang="fr-FR" b="1" smtClean="0">
                <a:solidFill>
                  <a:srgbClr val="000000"/>
                </a:solidFill>
                <a:latin typeface="PT Serif"/>
                <a:cs typeface="PT Serif"/>
              </a:rPr>
              <a:t>SOFTWARES</a:t>
            </a:r>
            <a:endParaRPr lang="fr-FR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10" name="Espace réservé du texte 4"/>
          <p:cNvSpPr>
            <a:spLocks noGrp="1"/>
          </p:cNvSpPr>
          <p:nvPr>
            <p:ph type="body" idx="3"/>
          </p:nvPr>
        </p:nvSpPr>
        <p:spPr>
          <a:xfrm>
            <a:off x="2952526" y="1988955"/>
            <a:ext cx="4912659" cy="4810583"/>
          </a:xfrm>
        </p:spPr>
        <p:txBody>
          <a:bodyPr/>
          <a:lstStyle/>
          <a:p>
            <a:pPr algn="ctr">
              <a:buNone/>
            </a:pPr>
            <a:r>
              <a:rPr lang="fr-FR" b="1" smtClean="0">
                <a:latin typeface="PT Serif"/>
                <a:cs typeface="PT Serif"/>
              </a:rPr>
              <a:t>LIBRARIES</a:t>
            </a:r>
            <a:endParaRPr lang="fr-FR" b="1">
              <a:latin typeface="PT Serif"/>
              <a:cs typeface="PT Serif"/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13765" y="6549446"/>
            <a:ext cx="837901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 à coins arrondis 11"/>
          <p:cNvSpPr/>
          <p:nvPr/>
        </p:nvSpPr>
        <p:spPr>
          <a:xfrm>
            <a:off x="3103659" y="2501172"/>
            <a:ext cx="4227179" cy="1461464"/>
          </a:xfrm>
          <a:prstGeom prst="roundRect">
            <a:avLst/>
          </a:prstGeom>
          <a:solidFill>
            <a:srgbClr val="FFFF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JAVASCRIPT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3078543" y="3994098"/>
            <a:ext cx="2008100" cy="1141713"/>
          </a:xfrm>
          <a:prstGeom prst="roundRect">
            <a:avLst/>
          </a:prstGeom>
          <a:solidFill>
            <a:srgbClr val="FFFF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PYTHON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5128036" y="3994098"/>
            <a:ext cx="2243563" cy="1136459"/>
          </a:xfrm>
          <a:prstGeom prst="roundRect">
            <a:avLst/>
          </a:prstGeom>
          <a:solidFill>
            <a:srgbClr val="FFFF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R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2" name="Espace réservé du texte 4"/>
          <p:cNvSpPr>
            <a:spLocks noGrp="1"/>
          </p:cNvSpPr>
          <p:nvPr>
            <p:ph type="body" idx="3"/>
          </p:nvPr>
        </p:nvSpPr>
        <p:spPr>
          <a:xfrm>
            <a:off x="548287" y="3677402"/>
            <a:ext cx="2340512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MS BI Stack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3" name="Espace réservé du texte 4"/>
          <p:cNvSpPr>
            <a:spLocks noGrp="1"/>
          </p:cNvSpPr>
          <p:nvPr>
            <p:ph type="body" idx="3"/>
          </p:nvPr>
        </p:nvSpPr>
        <p:spPr>
          <a:xfrm>
            <a:off x="627103" y="4439091"/>
            <a:ext cx="1859407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InstantAtlas</a:t>
            </a:r>
            <a:endParaRPr lang="fr-FR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4" name="Espace réservé du texte 4"/>
          <p:cNvSpPr>
            <a:spLocks noGrp="1"/>
          </p:cNvSpPr>
          <p:nvPr>
            <p:ph type="body" idx="3"/>
          </p:nvPr>
        </p:nvSpPr>
        <p:spPr>
          <a:xfrm>
            <a:off x="1153766" y="2794750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QlickView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5" name="Espace réservé du texte 4"/>
          <p:cNvSpPr>
            <a:spLocks noGrp="1"/>
          </p:cNvSpPr>
          <p:nvPr>
            <p:ph type="body" idx="3"/>
          </p:nvPr>
        </p:nvSpPr>
        <p:spPr>
          <a:xfrm>
            <a:off x="857029" y="3100776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1F497D"/>
                </a:solidFill>
                <a:latin typeface="+mj-lt"/>
              </a:rPr>
              <a:t>Spotfire</a:t>
            </a:r>
            <a:endParaRPr lang="fr-FR">
              <a:solidFill>
                <a:srgbClr val="1F497D"/>
              </a:solidFill>
              <a:latin typeface="+mj-lt"/>
            </a:endParaRPr>
          </a:p>
        </p:txBody>
      </p:sp>
      <p:sp>
        <p:nvSpPr>
          <p:cNvPr id="26" name="Espace réservé du texte 4"/>
          <p:cNvSpPr>
            <a:spLocks noGrp="1"/>
          </p:cNvSpPr>
          <p:nvPr>
            <p:ph type="body" idx="3"/>
          </p:nvPr>
        </p:nvSpPr>
        <p:spPr>
          <a:xfrm>
            <a:off x="654079" y="255756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tx2"/>
                </a:solidFill>
                <a:latin typeface="+mj-lt"/>
              </a:rPr>
              <a:t>Tableau</a:t>
            </a:r>
            <a:endParaRPr lang="fr-FR">
              <a:solidFill>
                <a:schemeClr val="tx2"/>
              </a:solidFill>
              <a:latin typeface="+mj-lt"/>
            </a:endParaRPr>
          </a:p>
        </p:txBody>
      </p:sp>
      <p:sp>
        <p:nvSpPr>
          <p:cNvPr id="27" name="Espace réservé du texte 4"/>
          <p:cNvSpPr>
            <a:spLocks noGrp="1"/>
          </p:cNvSpPr>
          <p:nvPr>
            <p:ph type="body" idx="3"/>
          </p:nvPr>
        </p:nvSpPr>
        <p:spPr>
          <a:xfrm>
            <a:off x="2625573" y="2881936"/>
            <a:ext cx="653905" cy="485146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Raw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8" name="Espace réservé du texte 4"/>
          <p:cNvSpPr>
            <a:spLocks noGrp="1"/>
          </p:cNvSpPr>
          <p:nvPr>
            <p:ph type="body" idx="3"/>
          </p:nvPr>
        </p:nvSpPr>
        <p:spPr>
          <a:xfrm>
            <a:off x="4666639" y="3542379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>
                <a:solidFill>
                  <a:schemeClr val="accent1">
                    <a:lumMod val="85000"/>
                  </a:schemeClr>
                </a:solidFill>
                <a:latin typeface="+mj-lt"/>
              </a:rPr>
              <a:t>Three</a:t>
            </a:r>
          </a:p>
        </p:txBody>
      </p:sp>
      <p:sp>
        <p:nvSpPr>
          <p:cNvPr id="29" name="Espace réservé du texte 4"/>
          <p:cNvSpPr>
            <a:spLocks noGrp="1"/>
          </p:cNvSpPr>
          <p:nvPr>
            <p:ph type="body" idx="3"/>
          </p:nvPr>
        </p:nvSpPr>
        <p:spPr>
          <a:xfrm>
            <a:off x="6280913" y="4697863"/>
            <a:ext cx="1210959" cy="41835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Shiny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Espace réservé du texte 4"/>
          <p:cNvSpPr>
            <a:spLocks noGrp="1"/>
          </p:cNvSpPr>
          <p:nvPr>
            <p:ph type="body" idx="3"/>
          </p:nvPr>
        </p:nvSpPr>
        <p:spPr>
          <a:xfrm>
            <a:off x="4182600" y="4273256"/>
            <a:ext cx="1210959" cy="41835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Bokeh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32" name="Espace réservé du texte 4"/>
          <p:cNvSpPr>
            <a:spLocks noGrp="1"/>
          </p:cNvSpPr>
          <p:nvPr>
            <p:ph type="body" idx="3"/>
          </p:nvPr>
        </p:nvSpPr>
        <p:spPr>
          <a:xfrm>
            <a:off x="3311598" y="262905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Leaflet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33" name="Espace réservé du texte 4"/>
          <p:cNvSpPr>
            <a:spLocks noGrp="1"/>
          </p:cNvSpPr>
          <p:nvPr>
            <p:ph type="body" idx="3"/>
          </p:nvPr>
        </p:nvSpPr>
        <p:spPr>
          <a:xfrm>
            <a:off x="4522557" y="3303015"/>
            <a:ext cx="1696595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ModestMap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9351077" y="150900"/>
            <a:ext cx="2285634" cy="56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SHOW (legend w/ color dots ?)</a:t>
            </a:r>
          </a:p>
          <a:p>
            <a:endParaRPr lang="fr-FR" smtClean="0"/>
          </a:p>
          <a:p>
            <a:r>
              <a:rPr lang="fr-FR" smtClean="0"/>
              <a:t>Dynamic</a:t>
            </a:r>
          </a:p>
          <a:p>
            <a:r>
              <a:rPr lang="fr-FR" smtClean="0"/>
              <a:t>Price</a:t>
            </a:r>
          </a:p>
          <a:p>
            <a:r>
              <a:rPr lang="fr-FR"/>
              <a:t>Handling spatial data</a:t>
            </a:r>
          </a:p>
          <a:p>
            <a:r>
              <a:rPr lang="fr-FR"/>
              <a:t>Adoption</a:t>
            </a:r>
          </a:p>
          <a:p>
            <a:r>
              <a:rPr lang="fr-FR" smtClean="0"/>
              <a:t>Customizability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data`</a:t>
            </a:r>
          </a:p>
          <a:p>
            <a:r>
              <a:rPr lang="fr-FR" smtClean="0"/>
              <a:t>3D</a:t>
            </a:r>
          </a:p>
          <a:p>
            <a:r>
              <a:rPr lang="fr-FR" smtClean="0"/>
              <a:t>scalability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speed</a:t>
            </a:r>
          </a:p>
          <a:p>
            <a:endParaRPr lang="fr-FR"/>
          </a:p>
          <a:p>
            <a:r>
              <a:rPr lang="fr-FR" sz="2000" i="1">
                <a:solidFill>
                  <a:schemeClr val="accent2"/>
                </a:solidFill>
              </a:rPr>
              <a:t>* </a:t>
            </a:r>
            <a:r>
              <a:rPr lang="fr-FR" i="1">
                <a:solidFill>
                  <a:srgbClr val="E5D98B"/>
                </a:solidFill>
              </a:rPr>
              <a:t>user interactivity</a:t>
            </a:r>
          </a:p>
          <a:p>
            <a:r>
              <a:rPr lang="fr-FR" i="1">
                <a:solidFill>
                  <a:srgbClr val="E5D98B"/>
                </a:solidFill>
              </a:rPr>
              <a:t>$$ : commercial</a:t>
            </a:r>
          </a:p>
          <a:p>
            <a:r>
              <a:rPr lang="fr-FR">
                <a:solidFill>
                  <a:schemeClr val="accent1"/>
                </a:solidFill>
              </a:rPr>
              <a:t>basemap</a:t>
            </a:r>
          </a:p>
          <a:p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7741052" y="6236458"/>
            <a:ext cx="117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smtClean="0">
                <a:solidFill>
                  <a:srgbClr val="000000"/>
                </a:solidFill>
              </a:rPr>
              <a:t>Customizability</a:t>
            </a:r>
            <a:endParaRPr lang="fr-FR" sz="1200" i="1">
              <a:solidFill>
                <a:srgbClr val="000000"/>
              </a:solidFill>
            </a:endParaRPr>
          </a:p>
        </p:txBody>
      </p:sp>
      <p:sp>
        <p:nvSpPr>
          <p:cNvPr id="44" name="Espace réservé du texte 4"/>
          <p:cNvSpPr>
            <a:spLocks noGrp="1"/>
          </p:cNvSpPr>
          <p:nvPr>
            <p:ph type="body" idx="3"/>
          </p:nvPr>
        </p:nvSpPr>
        <p:spPr>
          <a:xfrm>
            <a:off x="3802229" y="333974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Dygraphs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5" name="Espace réservé du texte 4"/>
          <p:cNvSpPr>
            <a:spLocks noGrp="1"/>
          </p:cNvSpPr>
          <p:nvPr>
            <p:ph type="body" idx="3"/>
          </p:nvPr>
        </p:nvSpPr>
        <p:spPr>
          <a:xfrm>
            <a:off x="3162351" y="2838233"/>
            <a:ext cx="801680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Chart</a:t>
            </a:r>
            <a:endParaRPr lang="fr-FR" sz="1600">
              <a:solidFill>
                <a:srgbClr val="FF0000"/>
              </a:solidFill>
            </a:endParaRPr>
          </a:p>
          <a:p>
            <a:pPr algn="ctr">
              <a:buNone/>
            </a:pP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6" name="Espace réservé du texte 4"/>
          <p:cNvSpPr>
            <a:spLocks noGrp="1"/>
          </p:cNvSpPr>
          <p:nvPr>
            <p:ph type="body" idx="3"/>
          </p:nvPr>
        </p:nvSpPr>
        <p:spPr>
          <a:xfrm>
            <a:off x="3917077" y="283823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Zingchart</a:t>
            </a:r>
            <a:endParaRPr lang="fr-FR" sz="1600" smtClean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7" name="Espace réservé du texte 4"/>
          <p:cNvSpPr>
            <a:spLocks noGrp="1"/>
          </p:cNvSpPr>
          <p:nvPr>
            <p:ph type="body" idx="3"/>
          </p:nvPr>
        </p:nvSpPr>
        <p:spPr>
          <a:xfrm>
            <a:off x="6313462" y="3936894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animint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8" name="Espace réservé du texte 4"/>
          <p:cNvSpPr>
            <a:spLocks noGrp="1"/>
          </p:cNvSpPr>
          <p:nvPr>
            <p:ph type="body" idx="3"/>
          </p:nvPr>
        </p:nvSpPr>
        <p:spPr>
          <a:xfrm>
            <a:off x="3074664" y="3080311"/>
            <a:ext cx="2102176" cy="495489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Processing</a:t>
            </a:r>
            <a:endParaRPr lang="fr-FR">
              <a:solidFill>
                <a:srgbClr val="FF0000"/>
              </a:solidFill>
            </a:endParaRP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49" name="Espace réservé du texte 4"/>
          <p:cNvSpPr>
            <a:spLocks noGrp="1"/>
          </p:cNvSpPr>
          <p:nvPr>
            <p:ph type="body" idx="3"/>
          </p:nvPr>
        </p:nvSpPr>
        <p:spPr>
          <a:xfrm>
            <a:off x="2980851" y="341933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Anychart</a:t>
            </a:r>
          </a:p>
        </p:txBody>
      </p:sp>
      <p:sp>
        <p:nvSpPr>
          <p:cNvPr id="50" name="Espace réservé du texte 4"/>
          <p:cNvSpPr>
            <a:spLocks noGrp="1"/>
          </p:cNvSpPr>
          <p:nvPr>
            <p:ph type="body" idx="3"/>
          </p:nvPr>
        </p:nvSpPr>
        <p:spPr>
          <a:xfrm>
            <a:off x="4616104" y="3784921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>
                <a:solidFill>
                  <a:schemeClr val="accent1">
                    <a:lumMod val="85000"/>
                  </a:schemeClr>
                </a:solidFill>
                <a:latin typeface="+mj-lt"/>
              </a:rPr>
              <a:t>P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lot.ly</a:t>
            </a: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1" name="Espace réservé du texte 4"/>
          <p:cNvSpPr>
            <a:spLocks noGrp="1"/>
          </p:cNvSpPr>
          <p:nvPr>
            <p:ph type="body" idx="3"/>
          </p:nvPr>
        </p:nvSpPr>
        <p:spPr>
          <a:xfrm>
            <a:off x="3594994" y="4503028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matplotlib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81927" y="4131669"/>
            <a:ext cx="13454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>
                <a:solidFill>
                  <a:srgbClr val="1F497D"/>
                </a:solidFill>
              </a:rPr>
              <a:t>Xmdv Tools</a:t>
            </a:r>
          </a:p>
        </p:txBody>
      </p:sp>
      <p:sp>
        <p:nvSpPr>
          <p:cNvPr id="3" name="Rectangle 2"/>
          <p:cNvSpPr/>
          <p:nvPr/>
        </p:nvSpPr>
        <p:spPr>
          <a:xfrm>
            <a:off x="7818203" y="1038899"/>
            <a:ext cx="126274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>
                <a:solidFill>
                  <a:srgbClr val="77933C"/>
                </a:solidFill>
              </a:rPr>
              <a:t>spatial data:</a:t>
            </a:r>
          </a:p>
          <a:p>
            <a:r>
              <a:rPr lang="fr-FR" sz="1200">
                <a:solidFill>
                  <a:srgbClr val="FF0000"/>
                </a:solidFill>
              </a:rPr>
              <a:t>*</a:t>
            </a:r>
            <a:r>
              <a:rPr lang="fr-FR" sz="1200">
                <a:solidFill>
                  <a:srgbClr val="000000"/>
                </a:solidFill>
              </a:rPr>
              <a:t> </a:t>
            </a:r>
            <a:r>
              <a:rPr lang="fr-FR" sz="1100">
                <a:solidFill>
                  <a:srgbClr val="000000"/>
                </a:solidFill>
              </a:rPr>
              <a:t>user interactivity</a:t>
            </a:r>
          </a:p>
          <a:p>
            <a:r>
              <a:rPr lang="fr-FR" sz="1100">
                <a:solidFill>
                  <a:srgbClr val="000000"/>
                </a:solidFill>
              </a:rPr>
              <a:t>$$ : commercial</a:t>
            </a:r>
          </a:p>
          <a:p>
            <a:endParaRPr lang="fr-FR" sz="1100" i="1">
              <a:solidFill>
                <a:srgbClr val="E5D98B"/>
              </a:solidFill>
            </a:endParaRPr>
          </a:p>
        </p:txBody>
      </p:sp>
      <p:sp>
        <p:nvSpPr>
          <p:cNvPr id="52" name="Espace réservé du texte 4"/>
          <p:cNvSpPr>
            <a:spLocks noGrp="1"/>
          </p:cNvSpPr>
          <p:nvPr>
            <p:ph type="body" idx="3"/>
          </p:nvPr>
        </p:nvSpPr>
        <p:spPr>
          <a:xfrm>
            <a:off x="1939903" y="407716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Datadesk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3" name="Espace réservé du texte 4"/>
          <p:cNvSpPr>
            <a:spLocks noGrp="1"/>
          </p:cNvSpPr>
          <p:nvPr>
            <p:ph type="body" idx="3"/>
          </p:nvPr>
        </p:nvSpPr>
        <p:spPr>
          <a:xfrm>
            <a:off x="6110379" y="443676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GGobi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4" name="Espace réservé du texte 4"/>
          <p:cNvSpPr>
            <a:spLocks noGrp="1"/>
          </p:cNvSpPr>
          <p:nvPr>
            <p:ph type="body" idx="3"/>
          </p:nvPr>
        </p:nvSpPr>
        <p:spPr>
          <a:xfrm>
            <a:off x="5354616" y="4732673"/>
            <a:ext cx="1475612" cy="4183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	ggvis</a:t>
            </a:r>
          </a:p>
          <a:p>
            <a:pPr marL="0" indent="0"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cxnSp>
        <p:nvCxnSpPr>
          <p:cNvPr id="56" name="Connecteur droit 55"/>
          <p:cNvCxnSpPr/>
          <p:nvPr/>
        </p:nvCxnSpPr>
        <p:spPr>
          <a:xfrm>
            <a:off x="9351077" y="3927081"/>
            <a:ext cx="186109" cy="139337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space réservé du texte 4"/>
          <p:cNvSpPr>
            <a:spLocks noGrp="1"/>
          </p:cNvSpPr>
          <p:nvPr>
            <p:ph type="body" idx="3"/>
          </p:nvPr>
        </p:nvSpPr>
        <p:spPr>
          <a:xfrm>
            <a:off x="4636489" y="3080311"/>
            <a:ext cx="1593737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FusionCharts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8" name="Espace réservé du texte 4"/>
          <p:cNvSpPr>
            <a:spLocks noGrp="1"/>
          </p:cNvSpPr>
          <p:nvPr>
            <p:ph type="body" idx="3"/>
          </p:nvPr>
        </p:nvSpPr>
        <p:spPr>
          <a:xfrm>
            <a:off x="5019267" y="4227586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9" name="Espace réservé du texte 4"/>
          <p:cNvSpPr>
            <a:spLocks noGrp="1"/>
          </p:cNvSpPr>
          <p:nvPr>
            <p:ph type="body" idx="3"/>
          </p:nvPr>
        </p:nvSpPr>
        <p:spPr>
          <a:xfrm>
            <a:off x="548287" y="335567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Amcharts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0" name="Espace réservé du texte 4"/>
          <p:cNvSpPr>
            <a:spLocks noGrp="1"/>
          </p:cNvSpPr>
          <p:nvPr>
            <p:ph type="body" idx="3"/>
          </p:nvPr>
        </p:nvSpPr>
        <p:spPr>
          <a:xfrm>
            <a:off x="5280677" y="408467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>
                <a:solidFill>
                  <a:schemeClr val="accent1">
                    <a:lumMod val="85000"/>
                  </a:schemeClr>
                </a:solidFill>
                <a:latin typeface="+mj-lt"/>
              </a:rPr>
              <a:t> rCharts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1" name="Espace réservé du texte 4"/>
          <p:cNvSpPr>
            <a:spLocks noGrp="1"/>
          </p:cNvSpPr>
          <p:nvPr>
            <p:ph type="body" idx="3"/>
          </p:nvPr>
        </p:nvSpPr>
        <p:spPr>
          <a:xfrm>
            <a:off x="1521936" y="4607769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OpenDX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2" name="Espace réservé du texte 4"/>
          <p:cNvSpPr>
            <a:spLocks noGrp="1"/>
          </p:cNvSpPr>
          <p:nvPr>
            <p:ph type="body" idx="3"/>
          </p:nvPr>
        </p:nvSpPr>
        <p:spPr>
          <a:xfrm>
            <a:off x="1901862" y="310891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Mondrian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3" name="Espace réservé du texte 4"/>
          <p:cNvSpPr>
            <a:spLocks noGrp="1"/>
          </p:cNvSpPr>
          <p:nvPr>
            <p:ph type="body" idx="3"/>
          </p:nvPr>
        </p:nvSpPr>
        <p:spPr>
          <a:xfrm>
            <a:off x="3122109" y="3568848"/>
            <a:ext cx="1964534" cy="418353"/>
          </a:xfrm>
        </p:spPr>
        <p:txBody>
          <a:bodyPr/>
          <a:lstStyle/>
          <a:p>
            <a:pPr algn="ctr">
              <a:buNone/>
            </a:pPr>
            <a:r>
              <a:rPr lang="fr-FR" sz="14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Highchart </a:t>
            </a:r>
            <a:r>
              <a:rPr lang="fr-FR" sz="1400" smtClean="0">
                <a:solidFill>
                  <a:srgbClr val="77933C"/>
                </a:solidFill>
                <a:latin typeface="+mj-lt"/>
              </a:rPr>
              <a:t>highmaps</a:t>
            </a:r>
            <a:endParaRPr lang="fr-FR" sz="1400">
              <a:solidFill>
                <a:schemeClr val="bg1">
                  <a:lumMod val="10000"/>
                </a:schemeClr>
              </a:solidFill>
            </a:endParaRPr>
          </a:p>
          <a:p>
            <a:pPr algn="ctr">
              <a:buNone/>
            </a:pPr>
            <a:endParaRPr lang="fr-FR" sz="1400" smtClean="0">
              <a:solidFill>
                <a:schemeClr val="accent4">
                  <a:lumMod val="40000"/>
                  <a:lumOff val="60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 sz="140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9" name="Espace réservé du texte 4"/>
          <p:cNvSpPr>
            <a:spLocks noGrp="1"/>
          </p:cNvSpPr>
          <p:nvPr>
            <p:ph type="body" idx="3"/>
          </p:nvPr>
        </p:nvSpPr>
        <p:spPr>
          <a:xfrm>
            <a:off x="6008354" y="2665302"/>
            <a:ext cx="1059001" cy="53489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D3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Espace réservé du texte 4"/>
          <p:cNvSpPr>
            <a:spLocks noGrp="1"/>
          </p:cNvSpPr>
          <p:nvPr>
            <p:ph type="body" idx="3"/>
          </p:nvPr>
        </p:nvSpPr>
        <p:spPr>
          <a:xfrm>
            <a:off x="6017154" y="2959990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Dc.js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73" name="Espace réservé du texte 4"/>
          <p:cNvSpPr>
            <a:spLocks noGrp="1"/>
          </p:cNvSpPr>
          <p:nvPr>
            <p:ph type="body" idx="3"/>
          </p:nvPr>
        </p:nvSpPr>
        <p:spPr>
          <a:xfrm>
            <a:off x="5957295" y="3210157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crossfilter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22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9709732" y="6390485"/>
            <a:ext cx="758123" cy="337381"/>
          </a:xfrm>
        </p:spPr>
        <p:txBody>
          <a:bodyPr/>
          <a:lstStyle/>
          <a:p>
            <a:r>
              <a:rPr lang="fr-FR">
                <a:solidFill>
                  <a:srgbClr val="644646"/>
                </a:solidFill>
              </a:rPr>
              <a:t>8</a:t>
            </a:r>
            <a:r>
              <a:rPr lang="fr-FR" smtClean="0">
                <a:solidFill>
                  <a:srgbClr val="644646"/>
                </a:solidFill>
              </a:rPr>
              <a:t>/12</a:t>
            </a:r>
            <a:endParaRPr lang="fr-FR" dirty="0">
              <a:solidFill>
                <a:srgbClr val="644646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-1691066" y="-644094"/>
            <a:ext cx="110421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Things to consider : user interactive, web viz, 3D, spatial data, scalability, robustness, speed, customizability, user adoption, ease of use. </a:t>
            </a:r>
          </a:p>
          <a:p>
            <a:endParaRPr lang="en-US"/>
          </a:p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221160" y="3769390"/>
            <a:ext cx="633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QGIS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558278" y="3471743"/>
            <a:ext cx="763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ArcGIS</a:t>
            </a:r>
          </a:p>
        </p:txBody>
      </p:sp>
      <p:sp>
        <p:nvSpPr>
          <p:cNvPr id="64" name="Espace réservé du texte 4"/>
          <p:cNvSpPr>
            <a:spLocks noGrp="1"/>
          </p:cNvSpPr>
          <p:nvPr>
            <p:ph type="body" idx="3"/>
          </p:nvPr>
        </p:nvSpPr>
        <p:spPr>
          <a:xfrm>
            <a:off x="5354616" y="438266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ggplot2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5" name="Espace réservé du texte 4"/>
          <p:cNvSpPr>
            <a:spLocks noGrp="1"/>
          </p:cNvSpPr>
          <p:nvPr>
            <p:ph type="body" idx="3"/>
          </p:nvPr>
        </p:nvSpPr>
        <p:spPr>
          <a:xfrm>
            <a:off x="5054553" y="4632337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ggmap</a:t>
            </a:r>
          </a:p>
        </p:txBody>
      </p:sp>
      <p:sp>
        <p:nvSpPr>
          <p:cNvPr id="66" name="Espace réservé du texte 4"/>
          <p:cNvSpPr>
            <a:spLocks noGrp="1"/>
          </p:cNvSpPr>
          <p:nvPr>
            <p:ph type="body" idx="3"/>
          </p:nvPr>
        </p:nvSpPr>
        <p:spPr>
          <a:xfrm>
            <a:off x="3034005" y="4260505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basemap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7" name="Espace réservé du texte 4"/>
          <p:cNvSpPr>
            <a:spLocks noGrp="1"/>
          </p:cNvSpPr>
          <p:nvPr>
            <p:ph type="body" idx="3"/>
          </p:nvPr>
        </p:nvSpPr>
        <p:spPr>
          <a:xfrm>
            <a:off x="3747394" y="4714496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geo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pandas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8" name="Espace réservé du texte 4"/>
          <p:cNvSpPr>
            <a:spLocks noGrp="1"/>
          </p:cNvSpPr>
          <p:nvPr>
            <p:ph type="body" idx="3"/>
          </p:nvPr>
        </p:nvSpPr>
        <p:spPr>
          <a:xfrm>
            <a:off x="5666875" y="345581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Polychart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27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681313"/>
              </p:ext>
            </p:extLst>
          </p:nvPr>
        </p:nvGraphicFramePr>
        <p:xfrm>
          <a:off x="987216" y="599272"/>
          <a:ext cx="1029844" cy="93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22"/>
                <a:gridCol w="514922"/>
              </a:tblGrid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427517"/>
              </p:ext>
            </p:extLst>
          </p:nvPr>
        </p:nvGraphicFramePr>
        <p:xfrm>
          <a:off x="2320885" y="599272"/>
          <a:ext cx="944281" cy="93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45"/>
                <a:gridCol w="574336"/>
              </a:tblGrid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35385"/>
              </p:ext>
            </p:extLst>
          </p:nvPr>
        </p:nvGraphicFramePr>
        <p:xfrm>
          <a:off x="4370302" y="599272"/>
          <a:ext cx="1934874" cy="93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437"/>
                <a:gridCol w="967437"/>
              </a:tblGrid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</a:tr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851725"/>
              </p:ext>
            </p:extLst>
          </p:nvPr>
        </p:nvGraphicFramePr>
        <p:xfrm>
          <a:off x="4601882" y="3406589"/>
          <a:ext cx="972878" cy="8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39"/>
                <a:gridCol w="486439"/>
              </a:tblGrid>
              <a:tr h="40033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3120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505595" y="3644888"/>
            <a:ext cx="165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Modal portfolio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987216" y="4537598"/>
            <a:ext cx="245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Percent agreement map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46566"/>
              </p:ext>
            </p:extLst>
          </p:nvPr>
        </p:nvGraphicFramePr>
        <p:xfrm>
          <a:off x="4601882" y="4487323"/>
          <a:ext cx="972878" cy="839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39"/>
                <a:gridCol w="486439"/>
              </a:tblGrid>
              <a:tr h="4196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4196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1505595" y="5681240"/>
            <a:ext cx="153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Footprint map</a:t>
            </a: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891133"/>
              </p:ext>
            </p:extLst>
          </p:nvPr>
        </p:nvGraphicFramePr>
        <p:xfrm>
          <a:off x="4601882" y="5549542"/>
          <a:ext cx="97287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39"/>
                <a:gridCol w="486439"/>
              </a:tblGrid>
              <a:tr h="3543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543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029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oral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085" y="1494521"/>
            <a:ext cx="2983915" cy="3073529"/>
          </a:xfrm>
          <a:prstGeom prst="rect">
            <a:avLst/>
          </a:prstGeom>
        </p:spPr>
      </p:pic>
      <p:pic>
        <p:nvPicPr>
          <p:cNvPr id="5" name="Image 4" descr="streamgrap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" y="2330570"/>
            <a:ext cx="3008553" cy="2042773"/>
          </a:xfrm>
          <a:prstGeom prst="rect">
            <a:avLst/>
          </a:prstGeom>
        </p:spPr>
      </p:pic>
      <p:pic>
        <p:nvPicPr>
          <p:cNvPr id="6" name="Image 5" descr="horizon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" y="1494521"/>
            <a:ext cx="6024232" cy="437012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6615716" y="4463455"/>
            <a:ext cx="198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>
                <a:latin typeface="Times New Roman"/>
                <a:cs typeface="Times New Roman"/>
              </a:rPr>
              <a:t>(d) </a:t>
            </a:r>
            <a:r>
              <a:rPr lang="fr-FR" sz="1600">
                <a:latin typeface="Times New Roman"/>
                <a:cs typeface="Times New Roman"/>
              </a:rPr>
              <a:t>Temporal map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728420" y="1878272"/>
            <a:ext cx="1666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>
                <a:latin typeface="Times New Roman"/>
                <a:cs typeface="Times New Roman"/>
              </a:rPr>
              <a:t>(a) </a:t>
            </a:r>
            <a:r>
              <a:rPr lang="fr-FR" sz="1600">
                <a:latin typeface="Times New Roman"/>
                <a:cs typeface="Times New Roman"/>
              </a:rPr>
              <a:t>Horizon graph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08981" y="4463455"/>
            <a:ext cx="1535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>
                <a:latin typeface="Times New Roman"/>
                <a:cs typeface="Times New Roman"/>
              </a:rPr>
              <a:t>(b) </a:t>
            </a:r>
            <a:r>
              <a:rPr lang="fr-FR" sz="1600">
                <a:latin typeface="Times New Roman"/>
                <a:cs typeface="Times New Roman"/>
              </a:rPr>
              <a:t>Streamgraph</a:t>
            </a:r>
          </a:p>
        </p:txBody>
      </p:sp>
      <p:pic>
        <p:nvPicPr>
          <p:cNvPr id="3" name="Image 2" descr="sun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4555"/>
          <a:stretch/>
        </p:blipFill>
        <p:spPr>
          <a:xfrm>
            <a:off x="3059787" y="2330570"/>
            <a:ext cx="3015678" cy="205441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902177" y="4478029"/>
            <a:ext cx="1358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>
                <a:latin typeface="Times New Roman"/>
                <a:cs typeface="Times New Roman"/>
              </a:rPr>
              <a:t>(c) </a:t>
            </a:r>
            <a:r>
              <a:rPr lang="fr-FR" sz="1600">
                <a:latin typeface="Times New Roman"/>
                <a:cs typeface="Times New Roman"/>
              </a:rPr>
              <a:t>Line graph</a:t>
            </a:r>
          </a:p>
        </p:txBody>
      </p:sp>
    </p:spTree>
    <p:extLst>
      <p:ext uri="{BB962C8B-B14F-4D97-AF65-F5344CB8AC3E}">
        <p14:creationId xmlns:p14="http://schemas.microsoft.com/office/powerpoint/2010/main" val="3212332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17-01-24 à 16.15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97" y="656369"/>
            <a:ext cx="3306679" cy="308594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354248" y="3934346"/>
            <a:ext cx="1381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30000">
                <a:latin typeface="Times New Roman"/>
                <a:cs typeface="Times New Roman"/>
              </a:rPr>
              <a:t>(a) </a:t>
            </a:r>
            <a:r>
              <a:rPr lang="en-US" baseline="30000">
                <a:latin typeface="Times New Roman"/>
                <a:cs typeface="Times New Roman"/>
              </a:rPr>
              <a:t>Modal portfolio</a:t>
            </a:r>
            <a:endParaRPr lang="fr-FR">
              <a:latin typeface="Times New Roman"/>
              <a:cs typeface="Times New Roman"/>
            </a:endParaRPr>
          </a:p>
        </p:txBody>
      </p:sp>
      <p:pic>
        <p:nvPicPr>
          <p:cNvPr id="4" name="Image 3" descr="Capture d’écran 2017-01-24 à 16.16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988" y="656369"/>
            <a:ext cx="3491823" cy="309953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743736" y="3934346"/>
            <a:ext cx="1364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30000">
                <a:latin typeface="Times New Roman"/>
                <a:cs typeface="Times New Roman"/>
              </a:rPr>
              <a:t>(b) </a:t>
            </a:r>
            <a:r>
              <a:rPr lang="en-US" baseline="30000">
                <a:latin typeface="Times New Roman"/>
                <a:cs typeface="Times New Roman"/>
              </a:rPr>
              <a:t>Frequency map</a:t>
            </a:r>
            <a:endParaRPr lang="fr-FR">
              <a:latin typeface="Times New Roman"/>
              <a:cs typeface="Times New Roman"/>
            </a:endParaRPr>
          </a:p>
        </p:txBody>
      </p:sp>
      <p:pic>
        <p:nvPicPr>
          <p:cNvPr id="9" name="Image 8" descr="Capture d’écran 2017-01-24 à 16.16.1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9" t="23075" b="23900"/>
          <a:stretch/>
        </p:blipFill>
        <p:spPr>
          <a:xfrm>
            <a:off x="7986575" y="709706"/>
            <a:ext cx="387274" cy="303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Dplotsoverlay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43" y="1638311"/>
            <a:ext cx="3200886" cy="1557816"/>
          </a:xfrm>
          <a:prstGeom prst="rect">
            <a:avLst/>
          </a:prstGeom>
        </p:spPr>
      </p:pic>
      <p:pic>
        <p:nvPicPr>
          <p:cNvPr id="3" name="Image 2" descr="spaguett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12" y="1638311"/>
            <a:ext cx="3421529" cy="139868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205057" y="3253189"/>
            <a:ext cx="879470" cy="205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baseline="30000">
                <a:latin typeface="Times New Roman"/>
                <a:cs typeface="Times New Roman"/>
              </a:rPr>
              <a:t>(a) </a:t>
            </a:r>
            <a:r>
              <a:rPr lang="en-US" sz="1100" baseline="30000">
                <a:latin typeface="Times New Roman"/>
                <a:cs typeface="Times New Roman"/>
              </a:rPr>
              <a:t>Spaghetti plots</a:t>
            </a:r>
            <a:endParaRPr lang="fr-FR" sz="1100">
              <a:latin typeface="Times New Roman"/>
              <a:cs typeface="Times New Roman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050714" y="3252037"/>
            <a:ext cx="877163" cy="205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baseline="30000">
                <a:latin typeface="Times New Roman"/>
                <a:cs typeface="Times New Roman"/>
              </a:rPr>
              <a:t>(b) </a:t>
            </a:r>
            <a:r>
              <a:rPr lang="en-US" sz="1100" baseline="30000">
                <a:latin typeface="Times New Roman"/>
                <a:cs typeface="Times New Roman"/>
              </a:rPr>
              <a:t>3D histograms</a:t>
            </a:r>
            <a:endParaRPr lang="fr-FR" sz="11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43551" y="3667709"/>
            <a:ext cx="5250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Tableau Gathering: </a:t>
            </a:r>
          </a:p>
          <a:p>
            <a:r>
              <a:rPr lang="fr-FR"/>
              <a:t>Comapre ES model outputs (maps): </a:t>
            </a:r>
            <a:r>
              <a:rPr lang="ro-RO"/>
              <a:t>\ref{fig:coastal_2}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ortfolio_Sadria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" t="2902" r="3327" b="3495"/>
          <a:stretch/>
        </p:blipFill>
        <p:spPr>
          <a:xfrm>
            <a:off x="739293" y="900341"/>
            <a:ext cx="2900300" cy="2284027"/>
          </a:xfrm>
          <a:prstGeom prst="rect">
            <a:avLst/>
          </a:prstGeom>
        </p:spPr>
      </p:pic>
      <p:pic>
        <p:nvPicPr>
          <p:cNvPr id="3" name="Image 2" descr="lulccolorschem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9"/>
          <a:stretch/>
        </p:blipFill>
        <p:spPr>
          <a:xfrm>
            <a:off x="3743851" y="1204305"/>
            <a:ext cx="2843431" cy="1980063"/>
          </a:xfrm>
          <a:prstGeom prst="rect">
            <a:avLst/>
          </a:prstGeom>
        </p:spPr>
      </p:pic>
      <p:pic>
        <p:nvPicPr>
          <p:cNvPr id="4" name="Image 3" descr="lulccolorschem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5" t="49745"/>
          <a:stretch/>
        </p:blipFill>
        <p:spPr>
          <a:xfrm>
            <a:off x="6500358" y="1035814"/>
            <a:ext cx="1505399" cy="214855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620095" y="3251552"/>
            <a:ext cx="1253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Portfolio map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707432" y="323467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LULC map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31058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A portfolio map of the Nathpa Jhakri catchment [@Sadrian] A portfolio map of the Nathpa Jhakri catchment [@Sadrian]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50474" y="1797400"/>
            <a:ext cx="3314330" cy="4189417"/>
            <a:chOff x="1326529" y="1348051"/>
            <a:chExt cx="2694969" cy="31420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8" t="3317" r="11199" b="29553"/>
            <a:stretch/>
          </p:blipFill>
          <p:spPr>
            <a:xfrm>
              <a:off x="1326529" y="1348051"/>
              <a:ext cx="2694969" cy="3142062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17" name="5-Point Star 16"/>
            <p:cNvSpPr/>
            <p:nvPr/>
          </p:nvSpPr>
          <p:spPr>
            <a:xfrm>
              <a:off x="2318399" y="3124997"/>
              <a:ext cx="137160" cy="137160"/>
            </a:xfrm>
            <a:prstGeom prst="star5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5171" y="2995172"/>
              <a:ext cx="5154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Nathpa</a:t>
              </a:r>
            </a:p>
            <a:p>
              <a:pPr algn="ctr"/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Jhakri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422953" y="3643574"/>
              <a:ext cx="59503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Wangtoo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5-Point Star 19"/>
            <p:cNvSpPr/>
            <p:nvPr/>
          </p:nvSpPr>
          <p:spPr>
            <a:xfrm>
              <a:off x="3622875" y="3520440"/>
              <a:ext cx="137160" cy="137160"/>
            </a:xfrm>
            <a:prstGeom prst="star5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359755"/>
            <a:ext cx="8375904" cy="479213"/>
          </a:xfrm>
        </p:spPr>
        <p:txBody>
          <a:bodyPr/>
          <a:lstStyle/>
          <a:p>
            <a:r>
              <a:rPr lang="en-US" dirty="0" smtClean="0"/>
              <a:t>Rios activity portfolio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4048" y="932589"/>
            <a:ext cx="8375904" cy="324363"/>
          </a:xfrm>
        </p:spPr>
        <p:txBody>
          <a:bodyPr/>
          <a:lstStyle/>
          <a:p>
            <a:r>
              <a:rPr lang="en-US" dirty="0" smtClean="0"/>
              <a:t>Nathpa </a:t>
            </a:r>
            <a:r>
              <a:rPr lang="en-US" dirty="0" err="1" smtClean="0"/>
              <a:t>jhakri</a:t>
            </a:r>
            <a:r>
              <a:rPr lang="en-US" dirty="0" smtClean="0"/>
              <a:t>, 15% budget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0" t="75446" r="51727" b="4654"/>
          <a:stretch/>
        </p:blipFill>
        <p:spPr>
          <a:xfrm>
            <a:off x="293428" y="4166662"/>
            <a:ext cx="1658203" cy="172626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4275044" y="1797402"/>
            <a:ext cx="3356532" cy="4189416"/>
            <a:chOff x="3452884" y="54590"/>
            <a:chExt cx="4244454" cy="508890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87" t="1061" r="3046"/>
            <a:stretch/>
          </p:blipFill>
          <p:spPr>
            <a:xfrm>
              <a:off x="3452884" y="54590"/>
              <a:ext cx="4244454" cy="5088909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3452884" y="2108579"/>
              <a:ext cx="627797" cy="225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1" t="47363" r="58919" b="12029"/>
          <a:stretch/>
        </p:blipFill>
        <p:spPr>
          <a:xfrm>
            <a:off x="7400705" y="1310184"/>
            <a:ext cx="1357987" cy="196528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6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t="33264" r="46885" b="-63"/>
          <a:stretch/>
        </p:blipFill>
        <p:spPr>
          <a:xfrm>
            <a:off x="7261781" y="2596725"/>
            <a:ext cx="3949166" cy="3882957"/>
          </a:xfrm>
        </p:spPr>
      </p:pic>
      <p:pic>
        <p:nvPicPr>
          <p:cNvPr id="21" name="Content Placeholder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2" t="3797" r="-1640" b="19767"/>
          <a:stretch/>
        </p:blipFill>
        <p:spPr bwMode="black">
          <a:xfrm>
            <a:off x="9362586" y="907032"/>
            <a:ext cx="3302000" cy="38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8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20362</TotalTime>
  <Words>629</Words>
  <Application>Microsoft Macintosh PowerPoint</Application>
  <PresentationFormat>Présentation à l'écran (4:3)</PresentationFormat>
  <Paragraphs>213</Paragraphs>
  <Slides>18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Rios activity portfolio</vt:lpstr>
      <vt:lpstr>Présentation PowerPoint</vt:lpstr>
      <vt:lpstr>Rios score maps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Charlotte Weil</dc:creator>
  <cp:lastModifiedBy>Charlotte Weil</cp:lastModifiedBy>
  <cp:revision>48</cp:revision>
  <dcterms:created xsi:type="dcterms:W3CDTF">2017-01-18T16:39:38Z</dcterms:created>
  <dcterms:modified xsi:type="dcterms:W3CDTF">2017-02-07T19:33:57Z</dcterms:modified>
</cp:coreProperties>
</file>